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21"/>
  </p:notesMasterIdLst>
  <p:handoutMasterIdLst>
    <p:handoutMasterId r:id="rId22"/>
  </p:handoutMasterIdLst>
  <p:sldIdLst>
    <p:sldId id="257" r:id="rId3"/>
    <p:sldId id="258" r:id="rId4"/>
    <p:sldId id="259" r:id="rId5"/>
    <p:sldId id="285" r:id="rId6"/>
    <p:sldId id="284" r:id="rId7"/>
    <p:sldId id="286" r:id="rId8"/>
    <p:sldId id="288" r:id="rId9"/>
    <p:sldId id="289" r:id="rId10"/>
    <p:sldId id="291" r:id="rId11"/>
    <p:sldId id="290" r:id="rId12"/>
    <p:sldId id="296" r:id="rId13"/>
    <p:sldId id="293" r:id="rId14"/>
    <p:sldId id="298" r:id="rId15"/>
    <p:sldId id="294" r:id="rId16"/>
    <p:sldId id="292" r:id="rId17"/>
    <p:sldId id="297" r:id="rId18"/>
    <p:sldId id="299" r:id="rId19"/>
    <p:sldId id="282" r:id="rId2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A313F"/>
    <a:srgbClr val="A27459"/>
    <a:srgbClr val="D4B07B"/>
    <a:srgbClr val="AC8977"/>
    <a:srgbClr val="CBC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48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5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2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14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281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206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35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945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510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025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459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29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1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404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2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59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66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030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00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446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target location</a:t>
            </a:r>
            <a:endParaRPr lang="zh-CN" altLang="en-US" sz="1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目标定位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945"/>
            <a:ext cx="12190730" cy="74807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7303" y="-70945"/>
            <a:ext cx="12205335" cy="766445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8870" y="2196465"/>
            <a:ext cx="11461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Recipe Search Application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3475" y="3944233"/>
            <a:ext cx="9383395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TEAM </a:t>
            </a:r>
            <a:r>
              <a:rPr lang="ko-KR" altLang="en-US" b="1" dirty="0" err="1">
                <a:solidFill>
                  <a:schemeClr val="bg1"/>
                </a:solidFill>
              </a:rPr>
              <a:t>자연어버억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MEMBERS: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</a:rPr>
              <a:t>20163704 </a:t>
            </a:r>
            <a:r>
              <a:rPr lang="ko-KR" altLang="en-US" b="0" i="0" dirty="0">
                <a:solidFill>
                  <a:schemeClr val="bg1"/>
                </a:solidFill>
                <a:effectLst/>
              </a:rPr>
              <a:t>박주현</a:t>
            </a:r>
            <a:endParaRPr lang="en-US" altLang="ko-KR" b="0" i="0" dirty="0">
              <a:solidFill>
                <a:schemeClr val="bg1"/>
              </a:solidFill>
              <a:effectLst/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20164245 </a:t>
            </a:r>
            <a:r>
              <a:rPr lang="ko-KR" altLang="en-US" dirty="0">
                <a:solidFill>
                  <a:schemeClr val="bg1"/>
                </a:solidFill>
              </a:rPr>
              <a:t>홍진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20140490 </a:t>
            </a:r>
            <a:r>
              <a:rPr lang="ko-KR" altLang="en-US" dirty="0">
                <a:solidFill>
                  <a:schemeClr val="bg1"/>
                </a:solidFill>
              </a:rPr>
              <a:t>이동규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20176058 </a:t>
            </a:r>
            <a:r>
              <a:rPr lang="ko-KR" altLang="en-US" dirty="0" err="1">
                <a:solidFill>
                  <a:schemeClr val="bg1"/>
                </a:solidFill>
              </a:rPr>
              <a:t>박시현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20142748 </a:t>
            </a:r>
            <a:r>
              <a:rPr lang="ko-KR" altLang="en-US" dirty="0">
                <a:solidFill>
                  <a:schemeClr val="bg1"/>
                </a:solidFill>
              </a:rPr>
              <a:t>이강희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20140313 </a:t>
            </a:r>
            <a:r>
              <a:rPr lang="ko-KR" altLang="en-US" dirty="0" err="1">
                <a:solidFill>
                  <a:schemeClr val="bg1"/>
                </a:solidFill>
              </a:rPr>
              <a:t>양인수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en-US" altLang="zh-CN" b="0" i="0" dirty="0">
              <a:solidFill>
                <a:schemeClr val="bg1"/>
              </a:solidFill>
              <a:effectLst/>
            </a:endParaRPr>
          </a:p>
          <a:p>
            <a:endParaRPr lang="en-US" altLang="zh-CN" b="0" i="0" dirty="0">
              <a:solidFill>
                <a:schemeClr val="bg1"/>
              </a:solidFill>
              <a:effectLst/>
            </a:endParaRPr>
          </a:p>
          <a:p>
            <a:endParaRPr lang="en-US" altLang="zh-CN" sz="12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zh-CN" altLang="en-US" sz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7151" y="3862728"/>
            <a:ext cx="38651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Presenter: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20140313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양인수</a:t>
            </a:r>
            <a:r>
              <a:rPr lang="zh-CN" altLang="en-US" sz="2400" b="1" dirty="0">
                <a:solidFill>
                  <a:schemeClr val="bg1"/>
                </a:solidFill>
              </a:rPr>
              <a:t>         </a:t>
            </a:r>
          </a:p>
        </p:txBody>
      </p:sp>
      <p:sp>
        <p:nvSpPr>
          <p:cNvPr id="7" name="文本框 12">
            <a:extLst>
              <a:ext uri="{FF2B5EF4-FFF2-40B4-BE49-F238E27FC236}">
                <a16:creationId xmlns:a16="http://schemas.microsoft.com/office/drawing/2014/main" id="{96D53565-BD5F-4C6B-BE60-C86717750D4F}"/>
              </a:ext>
            </a:extLst>
          </p:cNvPr>
          <p:cNvSpPr txBox="1"/>
          <p:nvPr/>
        </p:nvSpPr>
        <p:spPr>
          <a:xfrm>
            <a:off x="743475" y="1772136"/>
            <a:ext cx="1146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Natural Language Processing Project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108812" y="-25950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Database System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8" name="Picture 2" descr="big oven apiì ëí ì´ë¯¸ì§ ê²ìê²°ê³¼">
            <a:extLst>
              <a:ext uri="{FF2B5EF4-FFF2-40B4-BE49-F238E27FC236}">
                <a16:creationId xmlns:a16="http://schemas.microsoft.com/office/drawing/2014/main" id="{540315D1-7188-4614-859A-D411CAC0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28" y="2747394"/>
            <a:ext cx="4798503" cy="136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538D473-2346-43F4-9D78-FDE7343F3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0660"/>
            <a:ext cx="4981575" cy="14954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104948-45ED-4D5B-B9D5-5BBA6B9F9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57537"/>
            <a:ext cx="2933700" cy="14954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9B00E9-4107-45D5-B825-635DCE4D8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84414"/>
            <a:ext cx="5314950" cy="3429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387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108812" y="-25950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Database System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C091DE-9F28-496E-9150-80EF59007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9" y="1568421"/>
            <a:ext cx="2734481" cy="2940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F03414-C9B0-4AAF-A412-3D1FC319BB76}"/>
              </a:ext>
            </a:extLst>
          </p:cNvPr>
          <p:cNvSpPr/>
          <p:nvPr/>
        </p:nvSpPr>
        <p:spPr>
          <a:xfrm>
            <a:off x="482784" y="2576810"/>
            <a:ext cx="3474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Description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43B301-97CE-47BF-8B38-F4BC0CF01811}"/>
              </a:ext>
            </a:extLst>
          </p:cNvPr>
          <p:cNvSpPr/>
          <p:nvPr/>
        </p:nvSpPr>
        <p:spPr>
          <a:xfrm>
            <a:off x="9006107" y="2576810"/>
            <a:ext cx="16092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Food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A152CE3-2A24-457A-A099-E0A4C345D8AD}"/>
              </a:ext>
            </a:extLst>
          </p:cNvPr>
          <p:cNvSpPr/>
          <p:nvPr/>
        </p:nvSpPr>
        <p:spPr>
          <a:xfrm>
            <a:off x="3957325" y="2905123"/>
            <a:ext cx="957575" cy="381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30178F6-8A90-4B91-9674-3DA605DBBE66}"/>
              </a:ext>
            </a:extLst>
          </p:cNvPr>
          <p:cNvSpPr/>
          <p:nvPr/>
        </p:nvSpPr>
        <p:spPr>
          <a:xfrm>
            <a:off x="7586350" y="2905123"/>
            <a:ext cx="957575" cy="38100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文本框 6">
            <a:extLst>
              <a:ext uri="{FF2B5EF4-FFF2-40B4-BE49-F238E27FC236}">
                <a16:creationId xmlns:a16="http://schemas.microsoft.com/office/drawing/2014/main" id="{61DBDAE7-77EC-4F2E-ACAD-5A1547B4B9EF}"/>
              </a:ext>
            </a:extLst>
          </p:cNvPr>
          <p:cNvSpPr txBox="1"/>
          <p:nvPr/>
        </p:nvSpPr>
        <p:spPr>
          <a:xfrm>
            <a:off x="2830150" y="5292782"/>
            <a:ext cx="6531697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Make a deep learning model that outputs match the descriptions from the API to the according food. </a:t>
            </a:r>
          </a:p>
        </p:txBody>
      </p:sp>
    </p:spTree>
    <p:extLst>
      <p:ext uri="{BB962C8B-B14F-4D97-AF65-F5344CB8AC3E}">
        <p14:creationId xmlns:p14="http://schemas.microsoft.com/office/powerpoint/2010/main" val="77114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108812" y="-25950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Query Processing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C7797D-7308-4F4C-A9BD-E0CE8223DFD7}"/>
              </a:ext>
            </a:extLst>
          </p:cNvPr>
          <p:cNvSpPr/>
          <p:nvPr/>
        </p:nvSpPr>
        <p:spPr>
          <a:xfrm>
            <a:off x="805613" y="2767280"/>
            <a:ext cx="430252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WORD2VEC</a:t>
            </a:r>
            <a:endParaRPr lang="en-US" altLang="ko-KR" sz="6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A2D585-2E82-4879-9D14-4C9A83FB6191}"/>
              </a:ext>
            </a:extLst>
          </p:cNvPr>
          <p:cNvSpPr/>
          <p:nvPr/>
        </p:nvSpPr>
        <p:spPr>
          <a:xfrm>
            <a:off x="5705475" y="898654"/>
            <a:ext cx="458152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Q. </a:t>
            </a:r>
            <a:r>
              <a:rPr lang="en-US" altLang="ko-KR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Warm</a:t>
            </a:r>
            <a:r>
              <a:rPr lang="en-US" altLang="ko-KR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chicken soup from Korea?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2239F37-43F2-415A-AE10-4A4FFA736520}"/>
              </a:ext>
            </a:extLst>
          </p:cNvPr>
          <p:cNvSpPr/>
          <p:nvPr/>
        </p:nvSpPr>
        <p:spPr>
          <a:xfrm>
            <a:off x="7810500" y="2391908"/>
            <a:ext cx="914400" cy="1483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6A6631-B102-4D78-B2DA-8E9FB20D8F43}"/>
              </a:ext>
            </a:extLst>
          </p:cNvPr>
          <p:cNvSpPr/>
          <p:nvPr/>
        </p:nvSpPr>
        <p:spPr>
          <a:xfrm>
            <a:off x="5945278" y="4045090"/>
            <a:ext cx="4959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Hot, Boiling, Fire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D1C6F1-BC10-49AC-B3E0-34954E972DE8}"/>
              </a:ext>
            </a:extLst>
          </p:cNvPr>
          <p:cNvSpPr txBox="1"/>
          <p:nvPr/>
        </p:nvSpPr>
        <p:spPr>
          <a:xfrm>
            <a:off x="2830151" y="5292782"/>
            <a:ext cx="545323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Word2vec model returns closest meanings according to the input.</a:t>
            </a:r>
          </a:p>
        </p:txBody>
      </p:sp>
    </p:spTree>
    <p:extLst>
      <p:ext uri="{BB962C8B-B14F-4D97-AF65-F5344CB8AC3E}">
        <p14:creationId xmlns:p14="http://schemas.microsoft.com/office/powerpoint/2010/main" val="258600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108812" y="-25950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Information Retrieval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660CDE-4B51-4C47-9448-F1A951F76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9" y="1654277"/>
            <a:ext cx="2734481" cy="2940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E356C5-0B24-4F12-B5AB-24C18DE25671}"/>
              </a:ext>
            </a:extLst>
          </p:cNvPr>
          <p:cNvSpPr/>
          <p:nvPr/>
        </p:nvSpPr>
        <p:spPr>
          <a:xfrm>
            <a:off x="215730" y="2659559"/>
            <a:ext cx="40738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Hot</a:t>
            </a:r>
            <a:r>
              <a:rPr lang="en-US" altLang="ko-KR" sz="4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Boiling, Fire</a:t>
            </a:r>
          </a:p>
        </p:txBody>
      </p:sp>
      <p:sp>
        <p:nvSpPr>
          <p:cNvPr id="4" name="화살표: 위로 구부러짐 3">
            <a:extLst>
              <a:ext uri="{FF2B5EF4-FFF2-40B4-BE49-F238E27FC236}">
                <a16:creationId xmlns:a16="http://schemas.microsoft.com/office/drawing/2014/main" id="{B9DC96DA-D740-4B4F-8C5D-1F6B060CFAE3}"/>
              </a:ext>
            </a:extLst>
          </p:cNvPr>
          <p:cNvSpPr/>
          <p:nvPr/>
        </p:nvSpPr>
        <p:spPr>
          <a:xfrm>
            <a:off x="857250" y="3429000"/>
            <a:ext cx="4248150" cy="98834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ECFEFB-78BF-4465-973A-07A598540088}"/>
              </a:ext>
            </a:extLst>
          </p:cNvPr>
          <p:cNvSpPr/>
          <p:nvPr/>
        </p:nvSpPr>
        <p:spPr>
          <a:xfrm>
            <a:off x="3805236" y="4594384"/>
            <a:ext cx="458152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Q. </a:t>
            </a:r>
            <a:r>
              <a:rPr lang="en-US" altLang="ko-KR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Hot</a:t>
            </a:r>
            <a:r>
              <a:rPr lang="en-US" altLang="ko-KR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chicken soup from Korea?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4E28D6-7D69-423C-BB4C-6B8A54596169}"/>
              </a:ext>
            </a:extLst>
          </p:cNvPr>
          <p:cNvSpPr/>
          <p:nvPr/>
        </p:nvSpPr>
        <p:spPr>
          <a:xfrm>
            <a:off x="8679671" y="2576810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삼계탕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BE301AD-5790-4DFC-916A-AF65EB3EFB31}"/>
              </a:ext>
            </a:extLst>
          </p:cNvPr>
          <p:cNvSpPr/>
          <p:nvPr/>
        </p:nvSpPr>
        <p:spPr>
          <a:xfrm>
            <a:off x="7586350" y="2905123"/>
            <a:ext cx="957575" cy="38100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8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108812" y="-25950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Flow Chart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660CDE-4B51-4C47-9448-F1A951F76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9" y="1635359"/>
            <a:ext cx="2734481" cy="2940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9AE381B8-916C-4DDA-B239-33915E4E1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68" y="3076706"/>
            <a:ext cx="2112395" cy="26404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7">
            <a:extLst>
              <a:ext uri="{FF2B5EF4-FFF2-40B4-BE49-F238E27FC236}">
                <a16:creationId xmlns:a16="http://schemas.microsoft.com/office/drawing/2014/main" id="{BF8E1767-0115-4B1E-9BF7-C1187E41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955" y="3276760"/>
            <a:ext cx="942975" cy="254000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6000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">
            <a:extLst>
              <a:ext uri="{FF2B5EF4-FFF2-40B4-BE49-F238E27FC236}">
                <a16:creationId xmlns:a16="http://schemas.microsoft.com/office/drawing/2014/main" id="{C6DA76FD-D43F-4E21-AA34-CFF47E0BC3E0}"/>
              </a:ext>
            </a:extLst>
          </p:cNvPr>
          <p:cNvGrpSpPr>
            <a:grpSpLocks/>
          </p:cNvGrpSpPr>
          <p:nvPr/>
        </p:nvGrpSpPr>
        <p:grpSpPr bwMode="auto">
          <a:xfrm>
            <a:off x="9199724" y="1054815"/>
            <a:ext cx="1605723" cy="2688418"/>
            <a:chOff x="1004887" y="1631157"/>
            <a:chExt cx="1585913" cy="2996803"/>
          </a:xfrm>
          <a:solidFill>
            <a:srgbClr val="ADACCB"/>
          </a:solidFill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B8969A48-AD92-4E40-92AA-5992E20B3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solidFill>
              <a:srgbClr val="3A3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4DD50B8E-C81E-4884-91C0-B467AFC2448B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solidFill>
              <a:srgbClr val="DFE0E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>
                <a:defRPr/>
              </a:pPr>
              <a:endParaRPr lang="ko-KR" altLang="ko-KR"/>
            </a:p>
          </p:txBody>
        </p:sp>
      </p:grpSp>
      <p:pic>
        <p:nvPicPr>
          <p:cNvPr id="15" name="그림 5">
            <a:extLst>
              <a:ext uri="{FF2B5EF4-FFF2-40B4-BE49-F238E27FC236}">
                <a16:creationId xmlns:a16="http://schemas.microsoft.com/office/drawing/2014/main" id="{2F655FE1-EEA4-487E-9787-2139AD2CD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89" y="1606653"/>
            <a:ext cx="1589958" cy="158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화살표: 왼쪽/오른쪽 1">
            <a:extLst>
              <a:ext uri="{FF2B5EF4-FFF2-40B4-BE49-F238E27FC236}">
                <a16:creationId xmlns:a16="http://schemas.microsoft.com/office/drawing/2014/main" id="{48C67A15-DB8F-4516-8FA3-33F581B837CE}"/>
              </a:ext>
            </a:extLst>
          </p:cNvPr>
          <p:cNvSpPr/>
          <p:nvPr/>
        </p:nvSpPr>
        <p:spPr>
          <a:xfrm>
            <a:off x="3464073" y="3276760"/>
            <a:ext cx="1390650" cy="5618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2F2CE18C-BA88-4E4B-B254-23FFCBF43E93}"/>
              </a:ext>
            </a:extLst>
          </p:cNvPr>
          <p:cNvSpPr/>
          <p:nvPr/>
        </p:nvSpPr>
        <p:spPr>
          <a:xfrm>
            <a:off x="7529448" y="3276759"/>
            <a:ext cx="1390650" cy="5618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3FEA3C-F50A-4820-B7C9-4053E6ED216C}"/>
              </a:ext>
            </a:extLst>
          </p:cNvPr>
          <p:cNvSpPr/>
          <p:nvPr/>
        </p:nvSpPr>
        <p:spPr>
          <a:xfrm>
            <a:off x="535145" y="2016296"/>
            <a:ext cx="43804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Query Processing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ACF03B-0758-4567-9D79-9A9E04028DC0}"/>
              </a:ext>
            </a:extLst>
          </p:cNvPr>
          <p:cNvSpPr/>
          <p:nvPr/>
        </p:nvSpPr>
        <p:spPr>
          <a:xfrm>
            <a:off x="5304480" y="4295071"/>
            <a:ext cx="50561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en-US" altLang="ko-KR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Database Processing</a:t>
            </a:r>
          </a:p>
        </p:txBody>
      </p:sp>
    </p:spTree>
    <p:extLst>
      <p:ext uri="{BB962C8B-B14F-4D97-AF65-F5344CB8AC3E}">
        <p14:creationId xmlns:p14="http://schemas.microsoft.com/office/powerpoint/2010/main" val="256262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04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614031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Progress Plans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FB39-00BF-43EF-8796-17E70B7F1290}"/>
              </a:ext>
            </a:extLst>
          </p:cNvPr>
          <p:cNvSpPr txBox="1"/>
          <p:nvPr/>
        </p:nvSpPr>
        <p:spPr>
          <a:xfrm>
            <a:off x="5237987" y="3713714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sz="1325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Role Division</a:t>
            </a: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7471025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108812" y="-25950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Role Division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千图PPT彼岸天：ID 8661124库_组合 57">
            <a:extLst>
              <a:ext uri="{FF2B5EF4-FFF2-40B4-BE49-F238E27FC236}">
                <a16:creationId xmlns:a16="http://schemas.microsoft.com/office/drawing/2014/main" id="{AC46A672-3A1E-4A1B-95D2-CE772C3E6F5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47044" y="4369186"/>
            <a:ext cx="4334223" cy="634985"/>
            <a:chOff x="6747044" y="4369186"/>
            <a:chExt cx="4334223" cy="634985"/>
          </a:xfrm>
        </p:grpSpPr>
        <p:sp>
          <p:nvSpPr>
            <p:cNvPr id="17" name="Freeform: Shape 22">
              <a:extLst>
                <a:ext uri="{FF2B5EF4-FFF2-40B4-BE49-F238E27FC236}">
                  <a16:creationId xmlns:a16="http://schemas.microsoft.com/office/drawing/2014/main" id="{7D2E3F9E-0F16-4E36-870B-4AB5E16E4389}"/>
                </a:ext>
              </a:extLst>
            </p:cNvPr>
            <p:cNvSpPr/>
            <p:nvPr/>
          </p:nvSpPr>
          <p:spPr>
            <a:xfrm>
              <a:off x="6747044" y="4369186"/>
              <a:ext cx="634985" cy="63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rgbClr val="A27459"/>
              </a:solidFill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/>
              </a:pPr>
              <a:r>
                <a:rPr lang="en-US">
                  <a:solidFill>
                    <a:srgbClr val="A27459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9" name="TextBox 47">
              <a:extLst>
                <a:ext uri="{FF2B5EF4-FFF2-40B4-BE49-F238E27FC236}">
                  <a16:creationId xmlns:a16="http://schemas.microsoft.com/office/drawing/2014/main" id="{A5D8A457-A281-439F-843B-AE6F46D2DF81}"/>
                </a:ext>
              </a:extLst>
            </p:cNvPr>
            <p:cNvSpPr txBox="1"/>
            <p:nvPr/>
          </p:nvSpPr>
          <p:spPr>
            <a:xfrm>
              <a:off x="7118693" y="459120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400" b="1" dirty="0">
                  <a:solidFill>
                    <a:srgbClr val="A27459"/>
                  </a:solidFill>
                </a:rPr>
                <a:t>Query Processing</a:t>
              </a:r>
              <a:endParaRPr lang="zh-CN" altLang="en-US" sz="2400" b="1" dirty="0">
                <a:solidFill>
                  <a:srgbClr val="A27459"/>
                </a:solidFill>
              </a:endParaRPr>
            </a:p>
          </p:txBody>
        </p:sp>
      </p:grpSp>
      <p:grpSp>
        <p:nvGrpSpPr>
          <p:cNvPr id="21" name="千图PPT彼岸天：ID 8661124库_组合 56">
            <a:extLst>
              <a:ext uri="{FF2B5EF4-FFF2-40B4-BE49-F238E27FC236}">
                <a16:creationId xmlns:a16="http://schemas.microsoft.com/office/drawing/2014/main" id="{A9CAF7A3-7E70-4CFA-ADF5-D83967DE2B8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222366" y="3260092"/>
            <a:ext cx="4301618" cy="699012"/>
            <a:chOff x="7222366" y="3260092"/>
            <a:chExt cx="4301618" cy="69901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30BAC2-D7FB-4461-94F2-5E2979ACEF78}"/>
                </a:ext>
              </a:extLst>
            </p:cNvPr>
            <p:cNvSpPr/>
            <p:nvPr/>
          </p:nvSpPr>
          <p:spPr>
            <a:xfrm>
              <a:off x="7222366" y="3324119"/>
              <a:ext cx="634985" cy="63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rgbClr val="2A313F"/>
              </a:solidFill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/>
              </a:pPr>
              <a:r>
                <a:rPr lang="en-US">
                  <a:solidFill>
                    <a:srgbClr val="2A313F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24" name="TextBox 50">
              <a:extLst>
                <a:ext uri="{FF2B5EF4-FFF2-40B4-BE49-F238E27FC236}">
                  <a16:creationId xmlns:a16="http://schemas.microsoft.com/office/drawing/2014/main" id="{7E7AD5DF-7DD2-4DC7-851D-281EB5DE6513}"/>
                </a:ext>
              </a:extLst>
            </p:cNvPr>
            <p:cNvSpPr txBox="1"/>
            <p:nvPr/>
          </p:nvSpPr>
          <p:spPr>
            <a:xfrm>
              <a:off x="7561410" y="3260092"/>
              <a:ext cx="3962574" cy="518869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en-US" altLang="zh-CN" sz="2400" b="1" dirty="0">
                  <a:solidFill>
                    <a:srgbClr val="2A313F"/>
                  </a:solidFill>
                </a:rPr>
                <a:t>Machine Learning Model</a:t>
              </a:r>
              <a:endParaRPr lang="zh-CN" altLang="en-US" sz="2400" b="1" dirty="0">
                <a:solidFill>
                  <a:srgbClr val="2A313F"/>
                </a:solidFill>
              </a:endParaRPr>
            </a:p>
          </p:txBody>
        </p:sp>
      </p:grpSp>
      <p:grpSp>
        <p:nvGrpSpPr>
          <p:cNvPr id="26" name="千图PPT彼岸天：ID 8661124库_组合 55">
            <a:extLst>
              <a:ext uri="{FF2B5EF4-FFF2-40B4-BE49-F238E27FC236}">
                <a16:creationId xmlns:a16="http://schemas.microsoft.com/office/drawing/2014/main" id="{08C6BAED-15D9-4720-97A9-5F1103A9EC2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747044" y="2060347"/>
            <a:ext cx="4334223" cy="853689"/>
            <a:chOff x="6747044" y="2060347"/>
            <a:chExt cx="4334223" cy="853689"/>
          </a:xfrm>
        </p:grpSpPr>
        <p:sp>
          <p:nvSpPr>
            <p:cNvPr id="27" name="Freeform: Shape 20">
              <a:extLst>
                <a:ext uri="{FF2B5EF4-FFF2-40B4-BE49-F238E27FC236}">
                  <a16:creationId xmlns:a16="http://schemas.microsoft.com/office/drawing/2014/main" id="{0A72A677-A11B-4D1F-97BB-3D492678C8BB}"/>
                </a:ext>
              </a:extLst>
            </p:cNvPr>
            <p:cNvSpPr/>
            <p:nvPr/>
          </p:nvSpPr>
          <p:spPr>
            <a:xfrm>
              <a:off x="6747044" y="2279051"/>
              <a:ext cx="634985" cy="63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rgbClr val="A27459"/>
              </a:solidFill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/>
              </a:pPr>
              <a:r>
                <a:rPr lang="en-US">
                  <a:solidFill>
                    <a:srgbClr val="A27459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29" name="TextBox 53">
              <a:extLst>
                <a:ext uri="{FF2B5EF4-FFF2-40B4-BE49-F238E27FC236}">
                  <a16:creationId xmlns:a16="http://schemas.microsoft.com/office/drawing/2014/main" id="{EF6DB497-A0B4-41B0-8916-9B4E62170DDE}"/>
                </a:ext>
              </a:extLst>
            </p:cNvPr>
            <p:cNvSpPr txBox="1"/>
            <p:nvPr/>
          </p:nvSpPr>
          <p:spPr>
            <a:xfrm>
              <a:off x="7118693" y="2060347"/>
              <a:ext cx="3962574" cy="663136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en-US" altLang="zh-CN" sz="2400" b="1" dirty="0">
                  <a:solidFill>
                    <a:srgbClr val="A27459"/>
                  </a:solidFill>
                </a:rPr>
                <a:t>Server Development</a:t>
              </a:r>
              <a:endParaRPr lang="zh-CN" altLang="en-US" sz="2400" b="1" dirty="0">
                <a:solidFill>
                  <a:srgbClr val="A27459"/>
                </a:solidFill>
              </a:endParaRPr>
            </a:p>
          </p:txBody>
        </p:sp>
      </p:grpSp>
      <p:grpSp>
        <p:nvGrpSpPr>
          <p:cNvPr id="31" name="千图PPT彼岸天：ID 8661124库_组合 54">
            <a:extLst>
              <a:ext uri="{FF2B5EF4-FFF2-40B4-BE49-F238E27FC236}">
                <a16:creationId xmlns:a16="http://schemas.microsoft.com/office/drawing/2014/main" id="{5B22F3CE-7248-491A-B6ED-206E5AEEAFD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12150" y="1528047"/>
            <a:ext cx="4356677" cy="634985"/>
            <a:chOff x="6112150" y="1528047"/>
            <a:chExt cx="4356677" cy="634985"/>
          </a:xfrm>
        </p:grpSpPr>
        <p:sp>
          <p:nvSpPr>
            <p:cNvPr id="32" name="Freeform: Shape 19">
              <a:extLst>
                <a:ext uri="{FF2B5EF4-FFF2-40B4-BE49-F238E27FC236}">
                  <a16:creationId xmlns:a16="http://schemas.microsoft.com/office/drawing/2014/main" id="{26269B89-EEB4-430C-B1E3-C64EB52F9920}"/>
                </a:ext>
              </a:extLst>
            </p:cNvPr>
            <p:cNvSpPr/>
            <p:nvPr/>
          </p:nvSpPr>
          <p:spPr>
            <a:xfrm>
              <a:off x="6112150" y="1528047"/>
              <a:ext cx="634985" cy="63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rgbClr val="2A313F"/>
              </a:solidFill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/>
              </a:pPr>
              <a:r>
                <a:rPr lang="en-US">
                  <a:solidFill>
                    <a:srgbClr val="2A313F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34" name="TextBox 56">
              <a:extLst>
                <a:ext uri="{FF2B5EF4-FFF2-40B4-BE49-F238E27FC236}">
                  <a16:creationId xmlns:a16="http://schemas.microsoft.com/office/drawing/2014/main" id="{A00662BA-A6F1-4C7D-B2DB-D743C0B64767}"/>
                </a:ext>
              </a:extLst>
            </p:cNvPr>
            <p:cNvSpPr txBox="1"/>
            <p:nvPr/>
          </p:nvSpPr>
          <p:spPr>
            <a:xfrm>
              <a:off x="6506253" y="171593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400" b="1" dirty="0">
                  <a:solidFill>
                    <a:srgbClr val="2A313F"/>
                  </a:solidFill>
                </a:rPr>
                <a:t>Data Mining</a:t>
              </a:r>
              <a:endParaRPr lang="zh-CN" altLang="en-US" sz="2400" b="1" dirty="0">
                <a:solidFill>
                  <a:srgbClr val="2A313F"/>
                </a:solidFill>
              </a:endParaRPr>
            </a:p>
          </p:txBody>
        </p:sp>
      </p:grpSp>
      <p:grpSp>
        <p:nvGrpSpPr>
          <p:cNvPr id="36" name="千图PPT彼岸天：ID 8661124库_组合 58">
            <a:extLst>
              <a:ext uri="{FF2B5EF4-FFF2-40B4-BE49-F238E27FC236}">
                <a16:creationId xmlns:a16="http://schemas.microsoft.com/office/drawing/2014/main" id="{BDB7C906-5BEE-4FA3-A0C7-9E29B1391A1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12150" y="5098136"/>
            <a:ext cx="4280066" cy="634985"/>
            <a:chOff x="6112150" y="5098136"/>
            <a:chExt cx="4280066" cy="634985"/>
          </a:xfrm>
        </p:grpSpPr>
        <p:sp>
          <p:nvSpPr>
            <p:cNvPr id="37" name="Freeform: Shape 23">
              <a:extLst>
                <a:ext uri="{FF2B5EF4-FFF2-40B4-BE49-F238E27FC236}">
                  <a16:creationId xmlns:a16="http://schemas.microsoft.com/office/drawing/2014/main" id="{405E2248-E74B-4573-A45F-52EFAAFF0DCD}"/>
                </a:ext>
              </a:extLst>
            </p:cNvPr>
            <p:cNvSpPr/>
            <p:nvPr/>
          </p:nvSpPr>
          <p:spPr>
            <a:xfrm>
              <a:off x="6112150" y="5098136"/>
              <a:ext cx="634985" cy="63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rgbClr val="2A313F"/>
              </a:solidFill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/>
              </a:pPr>
              <a:r>
                <a:rPr lang="en-US">
                  <a:solidFill>
                    <a:srgbClr val="2A313F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39" name="TextBox 59">
              <a:extLst>
                <a:ext uri="{FF2B5EF4-FFF2-40B4-BE49-F238E27FC236}">
                  <a16:creationId xmlns:a16="http://schemas.microsoft.com/office/drawing/2014/main" id="{AF7DB2DD-69D2-4414-8D15-75369BFD1E8B}"/>
                </a:ext>
              </a:extLst>
            </p:cNvPr>
            <p:cNvSpPr txBox="1"/>
            <p:nvPr/>
          </p:nvSpPr>
          <p:spPr>
            <a:xfrm>
              <a:off x="6429642" y="5350745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400" b="1" dirty="0">
                  <a:solidFill>
                    <a:srgbClr val="2A313F"/>
                  </a:solidFill>
                </a:rPr>
                <a:t>Front Development (</a:t>
              </a:r>
              <a:r>
                <a:rPr lang="ko-KR" altLang="en-US" sz="2400" b="1" dirty="0">
                  <a:solidFill>
                    <a:srgbClr val="2A313F"/>
                  </a:solidFill>
                </a:rPr>
                <a:t>박주현</a:t>
              </a:r>
              <a:r>
                <a:rPr lang="en-US" altLang="ko-KR" sz="2400" b="1" dirty="0">
                  <a:solidFill>
                    <a:srgbClr val="2A313F"/>
                  </a:solidFill>
                </a:rPr>
                <a:t>)</a:t>
              </a:r>
              <a:endParaRPr lang="zh-CN" altLang="en-US" sz="2400" b="1" dirty="0">
                <a:solidFill>
                  <a:srgbClr val="2A313F"/>
                </a:solidFill>
              </a:endParaRPr>
            </a:p>
          </p:txBody>
        </p:sp>
      </p:grpSp>
      <p:grpSp>
        <p:nvGrpSpPr>
          <p:cNvPr id="41" name="千图PPT彼岸天：ID 8661124库_组合 1">
            <a:extLst>
              <a:ext uri="{FF2B5EF4-FFF2-40B4-BE49-F238E27FC236}">
                <a16:creationId xmlns:a16="http://schemas.microsoft.com/office/drawing/2014/main" id="{E00E853B-0561-493F-A767-110B71D56C73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37145" y="1962568"/>
            <a:ext cx="6374901" cy="3335897"/>
            <a:chOff x="537145" y="1962568"/>
            <a:chExt cx="6374901" cy="3335897"/>
          </a:xfrm>
        </p:grpSpPr>
        <p:grpSp>
          <p:nvGrpSpPr>
            <p:cNvPr id="42" name="Group 4">
              <a:extLst>
                <a:ext uri="{FF2B5EF4-FFF2-40B4-BE49-F238E27FC236}">
                  <a16:creationId xmlns:a16="http://schemas.microsoft.com/office/drawing/2014/main" id="{6BE4D268-6072-4F55-BD05-532CC9E92DBA}"/>
                </a:ext>
              </a:extLst>
            </p:cNvPr>
            <p:cNvGrpSpPr/>
            <p:nvPr/>
          </p:nvGrpSpPr>
          <p:grpSpPr>
            <a:xfrm>
              <a:off x="537145" y="2661057"/>
              <a:ext cx="2834157" cy="1939088"/>
              <a:chOff x="723909" y="2661057"/>
              <a:chExt cx="3201692" cy="1939088"/>
            </a:xfrm>
          </p:grpSpPr>
          <p:sp>
            <p:nvSpPr>
              <p:cNvPr id="61" name="Rectangle: Rounded Corners 5">
                <a:extLst>
                  <a:ext uri="{FF2B5EF4-FFF2-40B4-BE49-F238E27FC236}">
                    <a16:creationId xmlns:a16="http://schemas.microsoft.com/office/drawing/2014/main" id="{ADE04AF4-6907-4CFB-A39F-DB8446647677}"/>
                  </a:ext>
                </a:extLst>
              </p:cNvPr>
              <p:cNvSpPr/>
              <p:nvPr/>
            </p:nvSpPr>
            <p:spPr>
              <a:xfrm>
                <a:off x="1443251" y="4111193"/>
                <a:ext cx="2104692" cy="488952"/>
              </a:xfrm>
              <a:prstGeom prst="roundRect">
                <a:avLst>
                  <a:gd name="adj" fmla="val 50000"/>
                </a:avLst>
              </a:prstGeom>
              <a:solidFill>
                <a:srgbClr val="2A313F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44000" tIns="0" rIns="0" bIns="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850">
                    <a:solidFill>
                      <a:schemeClr val="bg1"/>
                    </a:solidFill>
                    <a:latin typeface="Impact" panose="020B0806030902050204" pitchFamily="34" charset="0"/>
                  </a:rPr>
                  <a:t>44%</a:t>
                </a:r>
              </a:p>
            </p:txBody>
          </p:sp>
          <p:sp>
            <p:nvSpPr>
              <p:cNvPr id="62" name="Rectangle: Rounded Corners 6">
                <a:extLst>
                  <a:ext uri="{FF2B5EF4-FFF2-40B4-BE49-F238E27FC236}">
                    <a16:creationId xmlns:a16="http://schemas.microsoft.com/office/drawing/2014/main" id="{0973C92B-DA51-4F40-898D-E645AFAE59D3}"/>
                  </a:ext>
                </a:extLst>
              </p:cNvPr>
              <p:cNvSpPr/>
              <p:nvPr/>
            </p:nvSpPr>
            <p:spPr>
              <a:xfrm>
                <a:off x="723909" y="3636600"/>
                <a:ext cx="2853370" cy="488951"/>
              </a:xfrm>
              <a:prstGeom prst="roundRect">
                <a:avLst>
                  <a:gd name="adj" fmla="val 50000"/>
                </a:avLst>
              </a:prstGeom>
              <a:solidFill>
                <a:srgbClr val="A27459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44000" tIns="0" rIns="0" bIns="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850">
                    <a:solidFill>
                      <a:schemeClr val="bg1"/>
                    </a:solidFill>
                    <a:latin typeface="Impact" panose="020B0806030902050204" pitchFamily="34" charset="0"/>
                  </a:rPr>
                  <a:t>56%</a:t>
                </a:r>
              </a:p>
            </p:txBody>
          </p:sp>
          <p:sp>
            <p:nvSpPr>
              <p:cNvPr id="63" name="Rectangle: Rounded Corners 7">
                <a:extLst>
                  <a:ext uri="{FF2B5EF4-FFF2-40B4-BE49-F238E27FC236}">
                    <a16:creationId xmlns:a16="http://schemas.microsoft.com/office/drawing/2014/main" id="{ABAF9F39-8D00-445C-B4D9-2B62130D81B6}"/>
                  </a:ext>
                </a:extLst>
              </p:cNvPr>
              <p:cNvSpPr/>
              <p:nvPr/>
            </p:nvSpPr>
            <p:spPr>
              <a:xfrm>
                <a:off x="1545463" y="3144679"/>
                <a:ext cx="2158444" cy="488951"/>
              </a:xfrm>
              <a:prstGeom prst="roundRect">
                <a:avLst>
                  <a:gd name="adj" fmla="val 50000"/>
                </a:avLst>
              </a:prstGeom>
              <a:solidFill>
                <a:srgbClr val="2A313F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44000" tIns="0" rIns="0" bIns="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850">
                    <a:solidFill>
                      <a:schemeClr val="bg1"/>
                    </a:solidFill>
                    <a:latin typeface="Impact" panose="020B0806030902050204" pitchFamily="34" charset="0"/>
                  </a:rPr>
                  <a:t>35%</a:t>
                </a:r>
              </a:p>
            </p:txBody>
          </p:sp>
          <p:sp>
            <p:nvSpPr>
              <p:cNvPr id="64" name="Rectangle: Rounded Corners 8">
                <a:extLst>
                  <a:ext uri="{FF2B5EF4-FFF2-40B4-BE49-F238E27FC236}">
                    <a16:creationId xmlns:a16="http://schemas.microsoft.com/office/drawing/2014/main" id="{BC424715-CA00-477B-B143-69DBBB0868F6}"/>
                  </a:ext>
                </a:extLst>
              </p:cNvPr>
              <p:cNvSpPr/>
              <p:nvPr/>
            </p:nvSpPr>
            <p:spPr>
              <a:xfrm>
                <a:off x="2135113" y="2661057"/>
                <a:ext cx="1790488" cy="488951"/>
              </a:xfrm>
              <a:prstGeom prst="roundRect">
                <a:avLst>
                  <a:gd name="adj" fmla="val 50000"/>
                </a:avLst>
              </a:prstGeom>
              <a:solidFill>
                <a:srgbClr val="A27459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44000" tIns="0" rIns="0" bIns="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850">
                    <a:solidFill>
                      <a:schemeClr val="bg1"/>
                    </a:solidFill>
                    <a:latin typeface="Impact" panose="020B0806030902050204" pitchFamily="34" charset="0"/>
                  </a:rPr>
                  <a:t>23%</a:t>
                </a:r>
              </a:p>
            </p:txBody>
          </p:sp>
        </p:grpSp>
        <p:sp>
          <p:nvSpPr>
            <p:cNvPr id="43" name="Freeform: Shape 9">
              <a:extLst>
                <a:ext uri="{FF2B5EF4-FFF2-40B4-BE49-F238E27FC236}">
                  <a16:creationId xmlns:a16="http://schemas.microsoft.com/office/drawing/2014/main" id="{B105679B-A7FF-40A6-BC22-076ABD13E7F0}"/>
                </a:ext>
              </a:extLst>
            </p:cNvPr>
            <p:cNvSpPr/>
            <p:nvPr/>
          </p:nvSpPr>
          <p:spPr>
            <a:xfrm>
              <a:off x="2478354" y="1962568"/>
              <a:ext cx="3335896" cy="3335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6D4D8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10">
              <a:extLst>
                <a:ext uri="{FF2B5EF4-FFF2-40B4-BE49-F238E27FC236}">
                  <a16:creationId xmlns:a16="http://schemas.microsoft.com/office/drawing/2014/main" id="{9CF4D3F6-9138-4D87-AB70-3E7823649FAA}"/>
                </a:ext>
              </a:extLst>
            </p:cNvPr>
            <p:cNvSpPr/>
            <p:nvPr/>
          </p:nvSpPr>
          <p:spPr>
            <a:xfrm>
              <a:off x="2649303" y="2148622"/>
              <a:ext cx="2938660" cy="2938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16">
              <a:extLst>
                <a:ext uri="{FF2B5EF4-FFF2-40B4-BE49-F238E27FC236}">
                  <a16:creationId xmlns:a16="http://schemas.microsoft.com/office/drawing/2014/main" id="{9B2335B8-CA2D-4C65-B9A7-E89ABDCC48E2}"/>
                </a:ext>
              </a:extLst>
            </p:cNvPr>
            <p:cNvSpPr/>
            <p:nvPr/>
          </p:nvSpPr>
          <p:spPr>
            <a:xfrm>
              <a:off x="4881090" y="2197949"/>
              <a:ext cx="122913" cy="12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85888D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17">
              <a:extLst>
                <a:ext uri="{FF2B5EF4-FFF2-40B4-BE49-F238E27FC236}">
                  <a16:creationId xmlns:a16="http://schemas.microsoft.com/office/drawing/2014/main" id="{F9B25789-5E31-433F-B2A9-CC95D7D672A7}"/>
                </a:ext>
              </a:extLst>
            </p:cNvPr>
            <p:cNvSpPr/>
            <p:nvPr/>
          </p:nvSpPr>
          <p:spPr>
            <a:xfrm>
              <a:off x="5000424" y="2006209"/>
              <a:ext cx="894812" cy="241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5931" y="21600"/>
                  </a:lnTo>
                  <a:lnTo>
                    <a:pt x="21600" y="0"/>
                  </a:lnTo>
                </a:path>
              </a:pathLst>
            </a:custGeom>
            <a:ln>
              <a:solidFill>
                <a:srgbClr val="85888D"/>
              </a:solidFill>
              <a:miter lim="400000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18">
              <a:extLst>
                <a:ext uri="{FF2B5EF4-FFF2-40B4-BE49-F238E27FC236}">
                  <a16:creationId xmlns:a16="http://schemas.microsoft.com/office/drawing/2014/main" id="{B657010A-9708-405B-8C45-B8D8F877E4D6}"/>
                </a:ext>
              </a:extLst>
            </p:cNvPr>
            <p:cNvSpPr/>
            <p:nvPr/>
          </p:nvSpPr>
          <p:spPr>
            <a:xfrm>
              <a:off x="5653310" y="2711604"/>
              <a:ext cx="1044920" cy="20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617" y="21600"/>
                  </a:lnTo>
                  <a:lnTo>
                    <a:pt x="21600" y="0"/>
                  </a:lnTo>
                </a:path>
              </a:pathLst>
            </a:custGeom>
            <a:ln>
              <a:solidFill>
                <a:srgbClr val="85888D"/>
              </a:solidFill>
              <a:miter lim="400000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Straight Connector 24">
              <a:extLst>
                <a:ext uri="{FF2B5EF4-FFF2-40B4-BE49-F238E27FC236}">
                  <a16:creationId xmlns:a16="http://schemas.microsoft.com/office/drawing/2014/main" id="{C9D4A153-27A6-4CAD-BA12-5978A4B76B1B}"/>
                </a:ext>
              </a:extLst>
            </p:cNvPr>
            <p:cNvSpPr/>
            <p:nvPr/>
          </p:nvSpPr>
          <p:spPr>
            <a:xfrm>
              <a:off x="5839564" y="3641627"/>
              <a:ext cx="1072482" cy="1"/>
            </a:xfrm>
            <a:prstGeom prst="line">
              <a:avLst/>
            </a:prstGeom>
            <a:ln>
              <a:solidFill>
                <a:srgbClr val="A09FA1"/>
              </a:solidFill>
              <a:miter lim="400000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25">
              <a:extLst>
                <a:ext uri="{FF2B5EF4-FFF2-40B4-BE49-F238E27FC236}">
                  <a16:creationId xmlns:a16="http://schemas.microsoft.com/office/drawing/2014/main" id="{8ACE095B-0C02-4FE4-977C-1841057265D1}"/>
                </a:ext>
              </a:extLst>
            </p:cNvPr>
            <p:cNvSpPr/>
            <p:nvPr/>
          </p:nvSpPr>
          <p:spPr>
            <a:xfrm>
              <a:off x="5653310" y="4362051"/>
              <a:ext cx="1043100" cy="229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988" y="0"/>
                  </a:lnTo>
                  <a:lnTo>
                    <a:pt x="21600" y="21600"/>
                  </a:lnTo>
                </a:path>
              </a:pathLst>
            </a:custGeom>
            <a:ln>
              <a:solidFill>
                <a:srgbClr val="A09FA1"/>
              </a:solidFill>
              <a:miter lim="400000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6">
              <a:extLst>
                <a:ext uri="{FF2B5EF4-FFF2-40B4-BE49-F238E27FC236}">
                  <a16:creationId xmlns:a16="http://schemas.microsoft.com/office/drawing/2014/main" id="{1976F0BA-30B0-4FBB-93E8-07775AA51895}"/>
                </a:ext>
              </a:extLst>
            </p:cNvPr>
            <p:cNvSpPr/>
            <p:nvPr/>
          </p:nvSpPr>
          <p:spPr>
            <a:xfrm>
              <a:off x="5028455" y="4973940"/>
              <a:ext cx="1042006" cy="17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633" y="0"/>
                  </a:lnTo>
                  <a:lnTo>
                    <a:pt x="21600" y="21600"/>
                  </a:lnTo>
                </a:path>
              </a:pathLst>
            </a:custGeom>
            <a:ln>
              <a:solidFill>
                <a:srgbClr val="85888D"/>
              </a:solidFill>
              <a:miter lim="400000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: Shape 27">
              <a:extLst>
                <a:ext uri="{FF2B5EF4-FFF2-40B4-BE49-F238E27FC236}">
                  <a16:creationId xmlns:a16="http://schemas.microsoft.com/office/drawing/2014/main" id="{F75970AD-55B9-4824-AB1C-49289810B879}"/>
                </a:ext>
              </a:extLst>
            </p:cNvPr>
            <p:cNvSpPr/>
            <p:nvPr/>
          </p:nvSpPr>
          <p:spPr>
            <a:xfrm>
              <a:off x="5492041" y="2844073"/>
              <a:ext cx="122914" cy="12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85888D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: Shape 28">
              <a:extLst>
                <a:ext uri="{FF2B5EF4-FFF2-40B4-BE49-F238E27FC236}">
                  <a16:creationId xmlns:a16="http://schemas.microsoft.com/office/drawing/2014/main" id="{CC346563-033E-44E5-9E91-3E1F955B0701}"/>
                </a:ext>
              </a:extLst>
            </p:cNvPr>
            <p:cNvSpPr/>
            <p:nvPr/>
          </p:nvSpPr>
          <p:spPr>
            <a:xfrm>
              <a:off x="5666199" y="3580167"/>
              <a:ext cx="122914" cy="12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85888D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9">
              <a:extLst>
                <a:ext uri="{FF2B5EF4-FFF2-40B4-BE49-F238E27FC236}">
                  <a16:creationId xmlns:a16="http://schemas.microsoft.com/office/drawing/2014/main" id="{072B8915-A2BC-4729-899E-D4E2DA413252}"/>
                </a:ext>
              </a:extLst>
            </p:cNvPr>
            <p:cNvSpPr/>
            <p:nvPr/>
          </p:nvSpPr>
          <p:spPr>
            <a:xfrm>
              <a:off x="5492041" y="4296857"/>
              <a:ext cx="122914" cy="12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85888D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Freeform: Shape 30">
              <a:extLst>
                <a:ext uri="{FF2B5EF4-FFF2-40B4-BE49-F238E27FC236}">
                  <a16:creationId xmlns:a16="http://schemas.microsoft.com/office/drawing/2014/main" id="{E8EF9EF9-AE1E-4EB9-B1FF-D80169D86885}"/>
                </a:ext>
              </a:extLst>
            </p:cNvPr>
            <p:cNvSpPr/>
            <p:nvPr/>
          </p:nvSpPr>
          <p:spPr>
            <a:xfrm>
              <a:off x="4881090" y="4924884"/>
              <a:ext cx="122913" cy="12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85888D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5" name="Group 2">
              <a:extLst>
                <a:ext uri="{FF2B5EF4-FFF2-40B4-BE49-F238E27FC236}">
                  <a16:creationId xmlns:a16="http://schemas.microsoft.com/office/drawing/2014/main" id="{9DD8131B-3793-4D0A-9005-B1C8D60C8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68634" y="3826334"/>
              <a:ext cx="148834" cy="97764"/>
              <a:chOff x="3104" y="2299"/>
              <a:chExt cx="102" cy="67"/>
            </a:xfrm>
            <a:solidFill>
              <a:schemeClr val="bg1">
                <a:lumMod val="75000"/>
              </a:schemeClr>
            </a:solidFill>
          </p:grpSpPr>
          <p:sp>
            <p:nvSpPr>
              <p:cNvPr id="59" name="Freeform: Shape 41">
                <a:extLst>
                  <a:ext uri="{FF2B5EF4-FFF2-40B4-BE49-F238E27FC236}">
                    <a16:creationId xmlns:a16="http://schemas.microsoft.com/office/drawing/2014/main" id="{B3E37582-DD79-47DD-AC3A-4159480E0402}"/>
                  </a:ext>
                </a:extLst>
              </p:cNvPr>
              <p:cNvSpPr/>
              <p:nvPr/>
            </p:nvSpPr>
            <p:spPr bwMode="auto">
              <a:xfrm>
                <a:off x="3104" y="2299"/>
                <a:ext cx="44" cy="36"/>
              </a:xfrm>
              <a:custGeom>
                <a:avLst/>
                <a:gdLst>
                  <a:gd name="T0" fmla="*/ 21 w 21"/>
                  <a:gd name="T1" fmla="*/ 16 h 17"/>
                  <a:gd name="T2" fmla="*/ 0 w 21"/>
                  <a:gd name="T3" fmla="*/ 1 h 17"/>
                  <a:gd name="T4" fmla="*/ 21 w 21"/>
                  <a:gd name="T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7">
                    <a:moveTo>
                      <a:pt x="21" y="16"/>
                    </a:moveTo>
                    <a:cubicBezTo>
                      <a:pt x="9" y="17"/>
                      <a:pt x="6" y="7"/>
                      <a:pt x="0" y="1"/>
                    </a:cubicBezTo>
                    <a:cubicBezTo>
                      <a:pt x="11" y="0"/>
                      <a:pt x="12" y="13"/>
                      <a:pt x="21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42">
                <a:extLst>
                  <a:ext uri="{FF2B5EF4-FFF2-40B4-BE49-F238E27FC236}">
                    <a16:creationId xmlns:a16="http://schemas.microsoft.com/office/drawing/2014/main" id="{4316C723-F189-4A56-8774-833CDACA71C1}"/>
                  </a:ext>
                </a:extLst>
              </p:cNvPr>
              <p:cNvSpPr/>
              <p:nvPr/>
            </p:nvSpPr>
            <p:spPr bwMode="auto">
              <a:xfrm>
                <a:off x="3177" y="2349"/>
                <a:ext cx="29" cy="17"/>
              </a:xfrm>
              <a:custGeom>
                <a:avLst/>
                <a:gdLst>
                  <a:gd name="T0" fmla="*/ 0 w 14"/>
                  <a:gd name="T1" fmla="*/ 2 h 8"/>
                  <a:gd name="T2" fmla="*/ 12 w 14"/>
                  <a:gd name="T3" fmla="*/ 0 h 8"/>
                  <a:gd name="T4" fmla="*/ 14 w 14"/>
                  <a:gd name="T5" fmla="*/ 5 h 8"/>
                  <a:gd name="T6" fmla="*/ 2 w 14"/>
                  <a:gd name="T7" fmla="*/ 8 h 8"/>
                  <a:gd name="T8" fmla="*/ 0 w 14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0" y="2"/>
                    </a:moveTo>
                    <a:cubicBezTo>
                      <a:pt x="4" y="1"/>
                      <a:pt x="8" y="0"/>
                      <a:pt x="12" y="0"/>
                    </a:cubicBezTo>
                    <a:cubicBezTo>
                      <a:pt x="13" y="0"/>
                      <a:pt x="13" y="3"/>
                      <a:pt x="14" y="5"/>
                    </a:cubicBezTo>
                    <a:cubicBezTo>
                      <a:pt x="10" y="6"/>
                      <a:pt x="6" y="7"/>
                      <a:pt x="2" y="8"/>
                    </a:cubicBezTo>
                    <a:cubicBezTo>
                      <a:pt x="1" y="6"/>
                      <a:pt x="1" y="4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10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9AE381B8-916C-4DDA-B239-33915E4E1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60" y="2251891"/>
            <a:ext cx="2112395" cy="264049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: Shape 29">
            <a:extLst>
              <a:ext uri="{FF2B5EF4-FFF2-40B4-BE49-F238E27FC236}">
                <a16:creationId xmlns:a16="http://schemas.microsoft.com/office/drawing/2014/main" id="{7920D901-D341-4510-BA2D-603FD88CD6F7}"/>
              </a:ext>
            </a:extLst>
          </p:cNvPr>
          <p:cNvSpPr/>
          <p:nvPr/>
        </p:nvSpPr>
        <p:spPr>
          <a:xfrm>
            <a:off x="5644441" y="4449257"/>
            <a:ext cx="122914" cy="122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rgbClr val="85888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6" name="TextBox 56">
            <a:extLst>
              <a:ext uri="{FF2B5EF4-FFF2-40B4-BE49-F238E27FC236}">
                <a16:creationId xmlns:a16="http://schemas.microsoft.com/office/drawing/2014/main" id="{6563BE6A-F1DF-4610-A3A3-5B948A5AF593}"/>
              </a:ext>
            </a:extLst>
          </p:cNvPr>
          <p:cNvSpPr txBox="1"/>
          <p:nvPr/>
        </p:nvSpPr>
        <p:spPr>
          <a:xfrm>
            <a:off x="8229426" y="1719228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2400" b="1" dirty="0">
                <a:solidFill>
                  <a:srgbClr val="2A313F"/>
                </a:solidFill>
              </a:rPr>
              <a:t>(All)</a:t>
            </a:r>
            <a:endParaRPr lang="zh-CN" altLang="en-US" sz="2400" b="1" dirty="0">
              <a:solidFill>
                <a:srgbClr val="2A313F"/>
              </a:solidFill>
            </a:endParaRPr>
          </a:p>
        </p:txBody>
      </p:sp>
      <p:sp>
        <p:nvSpPr>
          <p:cNvPr id="67" name="TextBox 53">
            <a:extLst>
              <a:ext uri="{FF2B5EF4-FFF2-40B4-BE49-F238E27FC236}">
                <a16:creationId xmlns:a16="http://schemas.microsoft.com/office/drawing/2014/main" id="{B0B388A8-9F53-4DC4-9988-0A491067E730}"/>
              </a:ext>
            </a:extLst>
          </p:cNvPr>
          <p:cNvSpPr txBox="1"/>
          <p:nvPr/>
        </p:nvSpPr>
        <p:spPr>
          <a:xfrm>
            <a:off x="9839481" y="2041099"/>
            <a:ext cx="3962574" cy="663136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2400" b="1" dirty="0">
                <a:solidFill>
                  <a:srgbClr val="A27459"/>
                </a:solidFill>
              </a:rPr>
              <a:t>(</a:t>
            </a:r>
            <a:r>
              <a:rPr lang="ko-KR" altLang="en-US" sz="2400" b="1" dirty="0">
                <a:solidFill>
                  <a:srgbClr val="A27459"/>
                </a:solidFill>
              </a:rPr>
              <a:t>홍진</a:t>
            </a:r>
            <a:r>
              <a:rPr lang="en-US" altLang="ko-KR" sz="2400" b="1" dirty="0">
                <a:solidFill>
                  <a:srgbClr val="A27459"/>
                </a:solidFill>
              </a:rPr>
              <a:t>)</a:t>
            </a:r>
            <a:endParaRPr lang="zh-CN" altLang="en-US" sz="2400" b="1" dirty="0">
              <a:solidFill>
                <a:srgbClr val="A27459"/>
              </a:solidFill>
            </a:endParaRPr>
          </a:p>
        </p:txBody>
      </p:sp>
      <p:sp>
        <p:nvSpPr>
          <p:cNvPr id="68" name="TextBox 50">
            <a:extLst>
              <a:ext uri="{FF2B5EF4-FFF2-40B4-BE49-F238E27FC236}">
                <a16:creationId xmlns:a16="http://schemas.microsoft.com/office/drawing/2014/main" id="{20B93F45-5B20-4C4E-A58F-60A5BF3BBE2A}"/>
              </a:ext>
            </a:extLst>
          </p:cNvPr>
          <p:cNvSpPr txBox="1"/>
          <p:nvPr/>
        </p:nvSpPr>
        <p:spPr>
          <a:xfrm>
            <a:off x="7412234" y="3601270"/>
            <a:ext cx="3962574" cy="518869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2400" b="1" dirty="0">
                <a:solidFill>
                  <a:srgbClr val="2A313F"/>
                </a:solidFill>
              </a:rPr>
              <a:t>(</a:t>
            </a:r>
            <a:r>
              <a:rPr lang="ko-KR" altLang="en-US" sz="2400" b="1" dirty="0">
                <a:solidFill>
                  <a:srgbClr val="2A313F"/>
                </a:solidFill>
              </a:rPr>
              <a:t>이강희</a:t>
            </a:r>
            <a:r>
              <a:rPr lang="en-US" altLang="ko-KR" sz="2400" b="1" dirty="0">
                <a:solidFill>
                  <a:srgbClr val="2A313F"/>
                </a:solidFill>
              </a:rPr>
              <a:t>, </a:t>
            </a:r>
            <a:r>
              <a:rPr lang="ko-KR" altLang="en-US" sz="2400" b="1" dirty="0" err="1">
                <a:solidFill>
                  <a:srgbClr val="2A313F"/>
                </a:solidFill>
              </a:rPr>
              <a:t>양인수</a:t>
            </a:r>
            <a:r>
              <a:rPr lang="en-US" altLang="ko-KR" sz="2400" b="1" dirty="0">
                <a:solidFill>
                  <a:srgbClr val="2A313F"/>
                </a:solidFill>
              </a:rPr>
              <a:t>)</a:t>
            </a:r>
            <a:endParaRPr lang="zh-CN" altLang="en-US" sz="2400" b="1" dirty="0">
              <a:solidFill>
                <a:srgbClr val="2A313F"/>
              </a:solidFill>
            </a:endParaRPr>
          </a:p>
        </p:txBody>
      </p:sp>
      <p:sp>
        <p:nvSpPr>
          <p:cNvPr id="70" name="TextBox 47">
            <a:extLst>
              <a:ext uri="{FF2B5EF4-FFF2-40B4-BE49-F238E27FC236}">
                <a16:creationId xmlns:a16="http://schemas.microsoft.com/office/drawing/2014/main" id="{36AD59AC-B663-4597-9E18-8B00A7534B83}"/>
              </a:ext>
            </a:extLst>
          </p:cNvPr>
          <p:cNvSpPr txBox="1"/>
          <p:nvPr/>
        </p:nvSpPr>
        <p:spPr>
          <a:xfrm>
            <a:off x="9393521" y="4572170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2400" b="1" dirty="0">
                <a:solidFill>
                  <a:srgbClr val="A27459"/>
                </a:solidFill>
              </a:rPr>
              <a:t>(</a:t>
            </a:r>
            <a:r>
              <a:rPr lang="ko-KR" altLang="en-US" sz="2400" b="1" dirty="0">
                <a:solidFill>
                  <a:srgbClr val="A27459"/>
                </a:solidFill>
              </a:rPr>
              <a:t>이동규</a:t>
            </a:r>
            <a:r>
              <a:rPr lang="en-US" altLang="ko-KR" sz="2400" b="1" dirty="0">
                <a:solidFill>
                  <a:srgbClr val="A27459"/>
                </a:solidFill>
              </a:rPr>
              <a:t>, </a:t>
            </a:r>
            <a:r>
              <a:rPr lang="ko-KR" altLang="en-US" sz="2400" b="1" dirty="0" err="1">
                <a:solidFill>
                  <a:srgbClr val="A27459"/>
                </a:solidFill>
              </a:rPr>
              <a:t>박시현</a:t>
            </a:r>
            <a:r>
              <a:rPr lang="en-US" altLang="ko-KR" sz="2400" b="1" dirty="0">
                <a:solidFill>
                  <a:srgbClr val="A27459"/>
                </a:solidFill>
              </a:rPr>
              <a:t>)</a:t>
            </a:r>
            <a:endParaRPr lang="zh-CN" altLang="en-US" sz="2400" b="1" dirty="0">
              <a:solidFill>
                <a:srgbClr val="A274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84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108812" y="-25950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Schedule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6" name="千图PPT彼岸天：ID 8661124库_组合 1">
            <a:extLst>
              <a:ext uri="{FF2B5EF4-FFF2-40B4-BE49-F238E27FC236}">
                <a16:creationId xmlns:a16="http://schemas.microsoft.com/office/drawing/2014/main" id="{D28D607D-9EFC-4E4A-8D1A-3F9BC3A0F83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72446" y="2367921"/>
            <a:ext cx="2506854" cy="1161174"/>
            <a:chOff x="772446" y="2367921"/>
            <a:chExt cx="2506854" cy="1161174"/>
          </a:xfrm>
        </p:grpSpPr>
        <p:sp>
          <p:nvSpPr>
            <p:cNvPr id="57" name="Freeform: Shape 5">
              <a:extLst>
                <a:ext uri="{FF2B5EF4-FFF2-40B4-BE49-F238E27FC236}">
                  <a16:creationId xmlns:a16="http://schemas.microsoft.com/office/drawing/2014/main" id="{2DFB1979-47F4-44EA-AD14-FE0AD91DFFB1}"/>
                </a:ext>
              </a:extLst>
            </p:cNvPr>
            <p:cNvSpPr/>
            <p:nvPr/>
          </p:nvSpPr>
          <p:spPr>
            <a:xfrm>
              <a:off x="772446" y="2367921"/>
              <a:ext cx="2506854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D4B0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1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58" name="Oval 6">
              <a:extLst>
                <a:ext uri="{FF2B5EF4-FFF2-40B4-BE49-F238E27FC236}">
                  <a16:creationId xmlns:a16="http://schemas.microsoft.com/office/drawing/2014/main" id="{03FE14F9-41D6-403C-BA2A-D16ECD9B1234}"/>
                </a:ext>
              </a:extLst>
            </p:cNvPr>
            <p:cNvSpPr/>
            <p:nvPr/>
          </p:nvSpPr>
          <p:spPr>
            <a:xfrm>
              <a:off x="778770" y="2582953"/>
              <a:ext cx="682491" cy="684894"/>
            </a:xfrm>
            <a:prstGeom prst="ellipse">
              <a:avLst/>
            </a:prstGeom>
            <a:solidFill>
              <a:srgbClr val="D4B07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65" name="千图PPT彼岸天：ID 8661124库_组合 4">
            <a:extLst>
              <a:ext uri="{FF2B5EF4-FFF2-40B4-BE49-F238E27FC236}">
                <a16:creationId xmlns:a16="http://schemas.microsoft.com/office/drawing/2014/main" id="{5E95CF15-20E2-4068-B120-DF11058C77C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462085" y="2367921"/>
            <a:ext cx="2529966" cy="1161174"/>
            <a:chOff x="3462085" y="2367921"/>
            <a:chExt cx="2529966" cy="1161174"/>
          </a:xfrm>
        </p:grpSpPr>
        <p:sp>
          <p:nvSpPr>
            <p:cNvPr id="69" name="Freeform: Shape 7">
              <a:extLst>
                <a:ext uri="{FF2B5EF4-FFF2-40B4-BE49-F238E27FC236}">
                  <a16:creationId xmlns:a16="http://schemas.microsoft.com/office/drawing/2014/main" id="{FEB9FA85-568B-42E2-A45B-0AB60C21A8BB}"/>
                </a:ext>
              </a:extLst>
            </p:cNvPr>
            <p:cNvSpPr/>
            <p:nvPr/>
          </p:nvSpPr>
          <p:spPr>
            <a:xfrm>
              <a:off x="3487202" y="2367921"/>
              <a:ext cx="2504849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8452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2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Oval 8">
              <a:extLst>
                <a:ext uri="{FF2B5EF4-FFF2-40B4-BE49-F238E27FC236}">
                  <a16:creationId xmlns:a16="http://schemas.microsoft.com/office/drawing/2014/main" id="{1771F41E-5D94-4764-A0B4-9C6D0170DF15}"/>
                </a:ext>
              </a:extLst>
            </p:cNvPr>
            <p:cNvSpPr/>
            <p:nvPr/>
          </p:nvSpPr>
          <p:spPr>
            <a:xfrm>
              <a:off x="3462085" y="2582953"/>
              <a:ext cx="682491" cy="684894"/>
            </a:xfrm>
            <a:prstGeom prst="ellipse">
              <a:avLst/>
            </a:prstGeom>
            <a:solidFill>
              <a:srgbClr val="84523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72" name="千图PPT彼岸天：ID 8661124库_组合 14">
            <a:extLst>
              <a:ext uri="{FF2B5EF4-FFF2-40B4-BE49-F238E27FC236}">
                <a16:creationId xmlns:a16="http://schemas.microsoft.com/office/drawing/2014/main" id="{2203E041-3DFF-45DC-B810-76668F36A50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74836" y="2367921"/>
            <a:ext cx="2529965" cy="1161174"/>
            <a:chOff x="6174836" y="2367921"/>
            <a:chExt cx="2529965" cy="1161174"/>
          </a:xfrm>
        </p:grpSpPr>
        <p:sp>
          <p:nvSpPr>
            <p:cNvPr id="73" name="Freeform: Shape 9">
              <a:extLst>
                <a:ext uri="{FF2B5EF4-FFF2-40B4-BE49-F238E27FC236}">
                  <a16:creationId xmlns:a16="http://schemas.microsoft.com/office/drawing/2014/main" id="{184E23FA-C012-4741-9FA7-758E9A76D250}"/>
                </a:ext>
              </a:extLst>
            </p:cNvPr>
            <p:cNvSpPr/>
            <p:nvPr/>
          </p:nvSpPr>
          <p:spPr>
            <a:xfrm>
              <a:off x="6199953" y="2367921"/>
              <a:ext cx="2504848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D4B0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WEEK 3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4" name="Oval 10">
              <a:extLst>
                <a:ext uri="{FF2B5EF4-FFF2-40B4-BE49-F238E27FC236}">
                  <a16:creationId xmlns:a16="http://schemas.microsoft.com/office/drawing/2014/main" id="{1BBE22E3-F365-4725-AE38-86E2A867CECF}"/>
                </a:ext>
              </a:extLst>
            </p:cNvPr>
            <p:cNvSpPr/>
            <p:nvPr/>
          </p:nvSpPr>
          <p:spPr>
            <a:xfrm>
              <a:off x="6174836" y="2582953"/>
              <a:ext cx="682491" cy="684894"/>
            </a:xfrm>
            <a:prstGeom prst="ellipse">
              <a:avLst/>
            </a:prstGeom>
            <a:solidFill>
              <a:srgbClr val="D4B07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75" name="千图PPT彼岸天：ID 8661124库_组合 18">
            <a:extLst>
              <a:ext uri="{FF2B5EF4-FFF2-40B4-BE49-F238E27FC236}">
                <a16:creationId xmlns:a16="http://schemas.microsoft.com/office/drawing/2014/main" id="{2F418B1F-37BC-426D-A115-9BC581AECDB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912701" y="2367921"/>
            <a:ext cx="2506854" cy="1161174"/>
            <a:chOff x="8912701" y="2367921"/>
            <a:chExt cx="2506854" cy="1161174"/>
          </a:xfrm>
        </p:grpSpPr>
        <p:sp>
          <p:nvSpPr>
            <p:cNvPr id="76" name="Freeform: Shape 11">
              <a:extLst>
                <a:ext uri="{FF2B5EF4-FFF2-40B4-BE49-F238E27FC236}">
                  <a16:creationId xmlns:a16="http://schemas.microsoft.com/office/drawing/2014/main" id="{BE36E4F7-6547-4E17-BFC6-9EB46D39A794}"/>
                </a:ext>
              </a:extLst>
            </p:cNvPr>
            <p:cNvSpPr/>
            <p:nvPr/>
          </p:nvSpPr>
          <p:spPr>
            <a:xfrm>
              <a:off x="8912701" y="2367921"/>
              <a:ext cx="2506854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8452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 WEEK 4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77" name="Oval 12">
              <a:extLst>
                <a:ext uri="{FF2B5EF4-FFF2-40B4-BE49-F238E27FC236}">
                  <a16:creationId xmlns:a16="http://schemas.microsoft.com/office/drawing/2014/main" id="{0A260679-681A-4EFC-8E42-7755E9B65885}"/>
                </a:ext>
              </a:extLst>
            </p:cNvPr>
            <p:cNvSpPr/>
            <p:nvPr/>
          </p:nvSpPr>
          <p:spPr>
            <a:xfrm>
              <a:off x="8912701" y="2606061"/>
              <a:ext cx="684894" cy="684894"/>
            </a:xfrm>
            <a:prstGeom prst="ellipse">
              <a:avLst/>
            </a:prstGeom>
            <a:solidFill>
              <a:srgbClr val="84523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78" name="千图PPT彼岸天：ID 8661124库_组合 20">
            <a:extLst>
              <a:ext uri="{FF2B5EF4-FFF2-40B4-BE49-F238E27FC236}">
                <a16:creationId xmlns:a16="http://schemas.microsoft.com/office/drawing/2014/main" id="{9AEB3B59-AA76-4E5E-BCFE-C8ABB2BC331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15898" y="4367563"/>
            <a:ext cx="2559633" cy="1794773"/>
            <a:chOff x="715898" y="4321864"/>
            <a:chExt cx="2559633" cy="1794773"/>
          </a:xfrm>
        </p:grpSpPr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A45398B8-8333-485D-AA5F-9322EDD4A3A7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D4B07B"/>
                  </a:solidFill>
                </a:rPr>
                <a:t>WEEK 1</a:t>
              </a:r>
              <a:endParaRPr lang="zh-CN" altLang="en-US" sz="2500" b="1" dirty="0">
                <a:solidFill>
                  <a:srgbClr val="D4B07B"/>
                </a:solidFill>
              </a:endParaRPr>
            </a:p>
          </p:txBody>
        </p:sp>
        <p:sp>
          <p:nvSpPr>
            <p:cNvPr id="80" name="Rectangle 19">
              <a:extLst>
                <a:ext uri="{FF2B5EF4-FFF2-40B4-BE49-F238E27FC236}">
                  <a16:creationId xmlns:a16="http://schemas.microsoft.com/office/drawing/2014/main" id="{48694D63-6B5E-4DF4-961A-7203180ADD59}"/>
                </a:ext>
              </a:extLst>
            </p:cNvPr>
            <p:cNvSpPr/>
            <p:nvPr/>
          </p:nvSpPr>
          <p:spPr>
            <a:xfrm>
              <a:off x="715898" y="4921138"/>
              <a:ext cx="2559633" cy="1195499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Data Mining </a:t>
              </a:r>
              <a:endParaRPr lang="zh-CN" altLang="en-US" sz="2000" dirty="0"/>
            </a:p>
          </p:txBody>
        </p:sp>
      </p:grpSp>
      <p:grpSp>
        <p:nvGrpSpPr>
          <p:cNvPr id="81" name="千图PPT彼岸天：ID 8661124库_组合 21">
            <a:extLst>
              <a:ext uri="{FF2B5EF4-FFF2-40B4-BE49-F238E27FC236}">
                <a16:creationId xmlns:a16="http://schemas.microsoft.com/office/drawing/2014/main" id="{302C5448-6999-4723-81D1-7CF0A86882A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449009" y="4321864"/>
            <a:ext cx="2559633" cy="1794773"/>
            <a:chOff x="715898" y="4321864"/>
            <a:chExt cx="2559633" cy="1794773"/>
          </a:xfrm>
        </p:grpSpPr>
        <p:sp>
          <p:nvSpPr>
            <p:cNvPr id="82" name="TextBox 22">
              <a:extLst>
                <a:ext uri="{FF2B5EF4-FFF2-40B4-BE49-F238E27FC236}">
                  <a16:creationId xmlns:a16="http://schemas.microsoft.com/office/drawing/2014/main" id="{D2D5D848-D390-486F-8EFB-16E79FC9C798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845237"/>
                  </a:solidFill>
                </a:rPr>
                <a:t>WEEK 2</a:t>
              </a:r>
              <a:endParaRPr lang="zh-CN" altLang="en-US" sz="2500" b="1" dirty="0">
                <a:solidFill>
                  <a:srgbClr val="845237"/>
                </a:solidFill>
              </a:endParaRPr>
            </a:p>
          </p:txBody>
        </p:sp>
        <p:sp>
          <p:nvSpPr>
            <p:cNvPr id="83" name="Rectangle 23">
              <a:extLst>
                <a:ext uri="{FF2B5EF4-FFF2-40B4-BE49-F238E27FC236}">
                  <a16:creationId xmlns:a16="http://schemas.microsoft.com/office/drawing/2014/main" id="{B688AB5A-2228-419F-8D3C-A9006E44C45D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Data 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Query 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(Machine Learning)</a:t>
              </a:r>
              <a:endParaRPr lang="zh-CN" altLang="en-US" sz="2000" dirty="0"/>
            </a:p>
          </p:txBody>
        </p:sp>
      </p:grpSp>
      <p:grpSp>
        <p:nvGrpSpPr>
          <p:cNvPr id="84" name="千图PPT彼岸天：ID 8661124库_组合 24">
            <a:extLst>
              <a:ext uri="{FF2B5EF4-FFF2-40B4-BE49-F238E27FC236}">
                <a16:creationId xmlns:a16="http://schemas.microsoft.com/office/drawing/2014/main" id="{1D8DA1F6-720E-4B29-9117-A8B2C7A6B61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182120" y="4321864"/>
            <a:ext cx="2559633" cy="1794773"/>
            <a:chOff x="715898" y="4321864"/>
            <a:chExt cx="2559633" cy="1794773"/>
          </a:xfrm>
        </p:grpSpPr>
        <p:sp>
          <p:nvSpPr>
            <p:cNvPr id="85" name="TextBox 25">
              <a:extLst>
                <a:ext uri="{FF2B5EF4-FFF2-40B4-BE49-F238E27FC236}">
                  <a16:creationId xmlns:a16="http://schemas.microsoft.com/office/drawing/2014/main" id="{DEF8C604-4516-4589-ABA7-41431099DA22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D4B07B"/>
                  </a:solidFill>
                </a:rPr>
                <a:t>WEEK 3</a:t>
              </a:r>
              <a:endParaRPr lang="zh-CN" altLang="en-US" sz="2500" b="1" dirty="0">
                <a:solidFill>
                  <a:srgbClr val="D4B07B"/>
                </a:solidFill>
              </a:endParaRPr>
            </a:p>
          </p:txBody>
        </p:sp>
        <p:sp>
          <p:nvSpPr>
            <p:cNvPr id="86" name="Rectangle 26">
              <a:extLst>
                <a:ext uri="{FF2B5EF4-FFF2-40B4-BE49-F238E27FC236}">
                  <a16:creationId xmlns:a16="http://schemas.microsoft.com/office/drawing/2014/main" id="{BD4D2C4D-109F-4557-A0A1-FC56298E5D40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Server Development</a:t>
              </a:r>
            </a:p>
          </p:txBody>
        </p:sp>
      </p:grpSp>
      <p:grpSp>
        <p:nvGrpSpPr>
          <p:cNvPr id="87" name="千图PPT彼岸天：ID 8661124库_组合 27">
            <a:extLst>
              <a:ext uri="{FF2B5EF4-FFF2-40B4-BE49-F238E27FC236}">
                <a16:creationId xmlns:a16="http://schemas.microsoft.com/office/drawing/2014/main" id="{3A890ADD-F215-4A86-8EA1-56A6BF70C9C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915231" y="4321864"/>
            <a:ext cx="2559633" cy="1794773"/>
            <a:chOff x="715898" y="4321864"/>
            <a:chExt cx="2559633" cy="1794773"/>
          </a:xfrm>
        </p:grpSpPr>
        <p:sp>
          <p:nvSpPr>
            <p:cNvPr id="88" name="TextBox 28">
              <a:extLst>
                <a:ext uri="{FF2B5EF4-FFF2-40B4-BE49-F238E27FC236}">
                  <a16:creationId xmlns:a16="http://schemas.microsoft.com/office/drawing/2014/main" id="{82CF8089-BFFD-4C14-AA8A-F338FB99A9DF}"/>
                </a:ext>
              </a:extLst>
            </p:cNvPr>
            <p:cNvSpPr txBox="1"/>
            <p:nvPr/>
          </p:nvSpPr>
          <p:spPr>
            <a:xfrm>
              <a:off x="715898" y="4321864"/>
              <a:ext cx="2559633" cy="24479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2500" b="1" dirty="0">
                  <a:solidFill>
                    <a:srgbClr val="845237"/>
                  </a:solidFill>
                </a:rPr>
                <a:t>WEEK 4</a:t>
              </a:r>
              <a:endParaRPr lang="zh-CN" altLang="en-US" sz="2500" b="1" dirty="0">
                <a:solidFill>
                  <a:srgbClr val="845237"/>
                </a:solidFill>
              </a:endParaRPr>
            </a:p>
          </p:txBody>
        </p:sp>
        <p:sp>
          <p:nvSpPr>
            <p:cNvPr id="89" name="Rectangle 29">
              <a:extLst>
                <a:ext uri="{FF2B5EF4-FFF2-40B4-BE49-F238E27FC236}">
                  <a16:creationId xmlns:a16="http://schemas.microsoft.com/office/drawing/2014/main" id="{CA915D1F-D845-4889-9981-30609FC3AFA3}"/>
                </a:ext>
              </a:extLst>
            </p:cNvPr>
            <p:cNvSpPr/>
            <p:nvPr/>
          </p:nvSpPr>
          <p:spPr>
            <a:xfrm>
              <a:off x="715898" y="5002306"/>
              <a:ext cx="2559633" cy="111433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/>
                <a:t>Front Development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989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30" cy="74807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74613"/>
            <a:ext cx="12190730" cy="7555351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74110" y="2268220"/>
            <a:ext cx="109677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Thank You.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65580" y="3590290"/>
            <a:ext cx="93833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This is the end of our presentation.</a:t>
            </a:r>
          </a:p>
          <a:p>
            <a:endParaRPr lang="en-US" altLang="zh-CN" b="0" i="0" dirty="0">
              <a:solidFill>
                <a:schemeClr val="bg1"/>
              </a:solidFill>
              <a:effectLst/>
            </a:endParaRPr>
          </a:p>
          <a:p>
            <a:endParaRPr lang="en-US" altLang="zh-CN" sz="12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zh-CN" altLang="en-US" sz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ransition spd="slow" advClick="0" advTm="500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44848" y="2134926"/>
            <a:ext cx="4370397" cy="3016439"/>
          </a:xfrm>
          <a:prstGeom prst="rect">
            <a:avLst/>
          </a:prstGeom>
          <a:blipFill dpi="0" rotWithShape="1"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6" y="1706638"/>
            <a:ext cx="6177005" cy="3140357"/>
          </a:xfrm>
          <a:prstGeom prst="rect">
            <a:avLst/>
          </a:prstGeom>
          <a:solidFill>
            <a:srgbClr val="2A313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5" name="MH_Others_2"/>
          <p:cNvSpPr txBox="1"/>
          <p:nvPr>
            <p:custDataLst>
              <p:tags r:id="rId1"/>
            </p:custDataLst>
          </p:nvPr>
        </p:nvSpPr>
        <p:spPr>
          <a:xfrm>
            <a:off x="356886" y="2597023"/>
            <a:ext cx="5939894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80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7354079" y="1216504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01 Introduction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544851" y="5477228"/>
            <a:ext cx="9646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H_Entry_1">
            <a:extLst>
              <a:ext uri="{FF2B5EF4-FFF2-40B4-BE49-F238E27FC236}">
                <a16:creationId xmlns:a16="http://schemas.microsoft.com/office/drawing/2014/main" id="{945B74FE-9484-4F6A-ACA8-F8086C949BE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354079" y="2383366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02 Objectives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12" name="MH_Entry_1">
            <a:extLst>
              <a:ext uri="{FF2B5EF4-FFF2-40B4-BE49-F238E27FC236}">
                <a16:creationId xmlns:a16="http://schemas.microsoft.com/office/drawing/2014/main" id="{C9AFDFDF-F055-4AB4-9FBE-B469B14384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54079" y="3551312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03 Solution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13" name="MH_Entry_1">
            <a:extLst>
              <a:ext uri="{FF2B5EF4-FFF2-40B4-BE49-F238E27FC236}">
                <a16:creationId xmlns:a16="http://schemas.microsoft.com/office/drawing/2014/main" id="{8531CD3D-A87E-4A1F-9293-8DAF5F45713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354079" y="4718174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04 Progress Plans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5" grpId="0"/>
      <p:bldP spid="6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Introduction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161947" y="3523000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Topic Motive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67847" y="3523000"/>
            <a:ext cx="295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Problem Deduction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5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2496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Topic Motives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8598CDB2-3E9A-4931-A5FB-53EDF4E0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69" y="1977851"/>
            <a:ext cx="2853853" cy="35673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17">
            <a:extLst>
              <a:ext uri="{FF2B5EF4-FFF2-40B4-BE49-F238E27FC236}">
                <a16:creationId xmlns:a16="http://schemas.microsoft.com/office/drawing/2014/main" id="{64F7C730-16BB-4042-B1A4-72F49FA12756}"/>
              </a:ext>
            </a:extLst>
          </p:cNvPr>
          <p:cNvSpPr/>
          <p:nvPr/>
        </p:nvSpPr>
        <p:spPr>
          <a:xfrm>
            <a:off x="4651737" y="1861813"/>
            <a:ext cx="6719508" cy="1072494"/>
          </a:xfrm>
          <a:prstGeom prst="roundRect">
            <a:avLst/>
          </a:prstGeom>
          <a:solidFill>
            <a:srgbClr val="2A313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2" name="圆角矩形 22">
            <a:extLst>
              <a:ext uri="{FF2B5EF4-FFF2-40B4-BE49-F238E27FC236}">
                <a16:creationId xmlns:a16="http://schemas.microsoft.com/office/drawing/2014/main" id="{1638F293-3539-49A7-B9B2-0B9593619AB9}"/>
              </a:ext>
            </a:extLst>
          </p:cNvPr>
          <p:cNvSpPr/>
          <p:nvPr/>
        </p:nvSpPr>
        <p:spPr>
          <a:xfrm>
            <a:off x="4651737" y="3015564"/>
            <a:ext cx="6719508" cy="1164364"/>
          </a:xfrm>
          <a:prstGeom prst="roundRect">
            <a:avLst/>
          </a:prstGeom>
          <a:solidFill>
            <a:srgbClr val="A27459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圆角矩形 17">
            <a:extLst>
              <a:ext uri="{FF2B5EF4-FFF2-40B4-BE49-F238E27FC236}">
                <a16:creationId xmlns:a16="http://schemas.microsoft.com/office/drawing/2014/main" id="{73230042-49D7-4960-A392-D004BA410C8D}"/>
              </a:ext>
            </a:extLst>
          </p:cNvPr>
          <p:cNvSpPr/>
          <p:nvPr/>
        </p:nvSpPr>
        <p:spPr>
          <a:xfrm>
            <a:off x="4651737" y="4261185"/>
            <a:ext cx="6719508" cy="1072494"/>
          </a:xfrm>
          <a:prstGeom prst="roundRect">
            <a:avLst/>
          </a:prstGeom>
          <a:solidFill>
            <a:srgbClr val="2A313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文本框 6">
            <a:extLst>
              <a:ext uri="{FF2B5EF4-FFF2-40B4-BE49-F238E27FC236}">
                <a16:creationId xmlns:a16="http://schemas.microsoft.com/office/drawing/2014/main" id="{AEF705FB-97B2-4566-B402-65F8FADE07AE}"/>
              </a:ext>
            </a:extLst>
          </p:cNvPr>
          <p:cNvSpPr txBox="1"/>
          <p:nvPr/>
        </p:nvSpPr>
        <p:spPr>
          <a:xfrm>
            <a:off x="4773830" y="2024782"/>
            <a:ext cx="517396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Indexed by the name of the dishes.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4" name="文本框 6">
            <a:extLst>
              <a:ext uri="{FF2B5EF4-FFF2-40B4-BE49-F238E27FC236}">
                <a16:creationId xmlns:a16="http://schemas.microsoft.com/office/drawing/2014/main" id="{FC790F61-D094-4BDA-8D59-EF19CC95E416}"/>
              </a:ext>
            </a:extLst>
          </p:cNvPr>
          <p:cNvSpPr txBox="1"/>
          <p:nvPr/>
        </p:nvSpPr>
        <p:spPr>
          <a:xfrm>
            <a:off x="4773830" y="3270403"/>
            <a:ext cx="517396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  Brief descriptions of the food.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1C5C1AA6-DB76-4843-8708-84714DC81EAB}"/>
              </a:ext>
            </a:extLst>
          </p:cNvPr>
          <p:cNvSpPr txBox="1"/>
          <p:nvPr/>
        </p:nvSpPr>
        <p:spPr>
          <a:xfrm>
            <a:off x="4773830" y="4547620"/>
            <a:ext cx="490103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Mainly focuses on instructions.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43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81701" y="5062311"/>
            <a:ext cx="942859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Recipe books cannot understand natural language.</a:t>
            </a: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Without knowing the name of the dish, user needs cannot be satisfied.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20880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Problem Deduction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그래픽 3" descr="여성 프로필">
            <a:extLst>
              <a:ext uri="{FF2B5EF4-FFF2-40B4-BE49-F238E27FC236}">
                <a16:creationId xmlns:a16="http://schemas.microsoft.com/office/drawing/2014/main" id="{9081247F-D662-4A82-953B-9EE279926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815" y="2519339"/>
            <a:ext cx="2705441" cy="2705441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5055696-E8E7-4E0F-9541-A7F80352E958}"/>
              </a:ext>
            </a:extLst>
          </p:cNvPr>
          <p:cNvSpPr/>
          <p:nvPr/>
        </p:nvSpPr>
        <p:spPr>
          <a:xfrm>
            <a:off x="2903456" y="1046690"/>
            <a:ext cx="3192543" cy="2403546"/>
          </a:xfrm>
          <a:prstGeom prst="wedgeEllipseCallout">
            <a:avLst>
              <a:gd name="adj1" fmla="val -52619"/>
              <a:gd name="adj2" fmla="val 37795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B6827C26-205E-4237-B5F5-FF958D28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347" y="2317687"/>
            <a:ext cx="2062223" cy="257777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6">
            <a:extLst>
              <a:ext uri="{FF2B5EF4-FFF2-40B4-BE49-F238E27FC236}">
                <a16:creationId xmlns:a16="http://schemas.microsoft.com/office/drawing/2014/main" id="{C4FD0599-CA58-4032-87D1-6573D5A0390C}"/>
              </a:ext>
            </a:extLst>
          </p:cNvPr>
          <p:cNvSpPr txBox="1"/>
          <p:nvPr/>
        </p:nvSpPr>
        <p:spPr>
          <a:xfrm>
            <a:off x="3377266" y="1580183"/>
            <a:ext cx="2834723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Hot chicken soup with that I ate when I traveled to Korea?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299073-F8E6-4628-82DC-C0184B597F60}"/>
              </a:ext>
            </a:extLst>
          </p:cNvPr>
          <p:cNvSpPr/>
          <p:nvPr/>
        </p:nvSpPr>
        <p:spPr>
          <a:xfrm>
            <a:off x="8980346" y="1046690"/>
            <a:ext cx="90622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en-US" altLang="ko-KR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827FCFC-0B20-47DC-B390-65B7D4999418}"/>
              </a:ext>
            </a:extLst>
          </p:cNvPr>
          <p:cNvSpPr/>
          <p:nvPr/>
        </p:nvSpPr>
        <p:spPr>
          <a:xfrm>
            <a:off x="4630131" y="3676126"/>
            <a:ext cx="2931735" cy="39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Objectives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7458500" y="3551232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Development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FB39-00BF-43EF-8796-17E70B7F1290}"/>
              </a:ext>
            </a:extLst>
          </p:cNvPr>
          <p:cNvSpPr txBox="1"/>
          <p:nvPr/>
        </p:nvSpPr>
        <p:spPr>
          <a:xfrm>
            <a:off x="5277362" y="3551232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Primary Function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2079440"/>
      </p:ext>
    </p:extLst>
  </p:cSld>
  <p:clrMapOvr>
    <a:masterClrMapping/>
  </p:clrMapOvr>
  <p:transition spd="slow" advClick="0" advTm="5000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108812" y="-25950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Primary Function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E971F75-76FD-4845-AE20-27CBBD45C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73" y="1822371"/>
            <a:ext cx="2146406" cy="2146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文本框 6">
            <a:extLst>
              <a:ext uri="{FF2B5EF4-FFF2-40B4-BE49-F238E27FC236}">
                <a16:creationId xmlns:a16="http://schemas.microsoft.com/office/drawing/2014/main" id="{02573E4C-FF0A-434F-9479-3A0BF6C4C3C4}"/>
              </a:ext>
            </a:extLst>
          </p:cNvPr>
          <p:cNvSpPr txBox="1"/>
          <p:nvPr/>
        </p:nvSpPr>
        <p:spPr>
          <a:xfrm>
            <a:off x="1381701" y="5062311"/>
            <a:ext cx="942859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Building a system that understands natural language query.</a:t>
            </a: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Specifically answering in range of food.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A9AF8B43-90E5-49EC-9E76-87BDF0970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5003" y="1703552"/>
            <a:ext cx="2265225" cy="2265225"/>
          </a:xfrm>
          <a:prstGeom prst="rect">
            <a:avLst/>
          </a:prstGeom>
        </p:spPr>
      </p:pic>
      <p:sp>
        <p:nvSpPr>
          <p:cNvPr id="5" name="화살표: 아래로 구부러짐 4">
            <a:extLst>
              <a:ext uri="{FF2B5EF4-FFF2-40B4-BE49-F238E27FC236}">
                <a16:creationId xmlns:a16="http://schemas.microsoft.com/office/drawing/2014/main" id="{8AAD75B1-C4EE-401A-89D4-C872F3E7D2B8}"/>
              </a:ext>
            </a:extLst>
          </p:cNvPr>
          <p:cNvSpPr/>
          <p:nvPr/>
        </p:nvSpPr>
        <p:spPr>
          <a:xfrm>
            <a:off x="4110605" y="1210158"/>
            <a:ext cx="3758267" cy="1224425"/>
          </a:xfrm>
          <a:prstGeom prst="curvedDown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5051AC19-0801-4FBB-845F-B8FD5890457E}"/>
              </a:ext>
            </a:extLst>
          </p:cNvPr>
          <p:cNvSpPr/>
          <p:nvPr/>
        </p:nvSpPr>
        <p:spPr>
          <a:xfrm>
            <a:off x="4110604" y="3356564"/>
            <a:ext cx="3758267" cy="1224425"/>
          </a:xfrm>
          <a:prstGeom prst="curvedDownArrow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72395-2ED6-4148-BC82-13FDEA7EDFEA}"/>
              </a:ext>
            </a:extLst>
          </p:cNvPr>
          <p:cNvSpPr/>
          <p:nvPr/>
        </p:nvSpPr>
        <p:spPr>
          <a:xfrm>
            <a:off x="4583037" y="727489"/>
            <a:ext cx="28133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NL query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035F2-1431-4709-9C1F-033CB4647703}"/>
              </a:ext>
            </a:extLst>
          </p:cNvPr>
          <p:cNvSpPr/>
          <p:nvPr/>
        </p:nvSpPr>
        <p:spPr>
          <a:xfrm>
            <a:off x="4466466" y="3528117"/>
            <a:ext cx="30465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Matching </a:t>
            </a:r>
          </a:p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30114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493409" y="-166745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Development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D960DBBC-4767-48FB-A815-6414BECAE896}"/>
              </a:ext>
            </a:extLst>
          </p:cNvPr>
          <p:cNvGrpSpPr>
            <a:grpSpLocks/>
          </p:cNvGrpSpPr>
          <p:nvPr/>
        </p:nvGrpSpPr>
        <p:grpSpPr bwMode="auto">
          <a:xfrm>
            <a:off x="1996809" y="1291176"/>
            <a:ext cx="1605723" cy="2688418"/>
            <a:chOff x="1004887" y="1631157"/>
            <a:chExt cx="1585913" cy="2996803"/>
          </a:xfrm>
          <a:solidFill>
            <a:srgbClr val="ADACCB"/>
          </a:solidFill>
        </p:grpSpPr>
        <p:sp>
          <p:nvSpPr>
            <p:cNvPr id="5" name="AutoShape 7">
              <a:extLst>
                <a:ext uri="{FF2B5EF4-FFF2-40B4-BE49-F238E27FC236}">
                  <a16:creationId xmlns:a16="http://schemas.microsoft.com/office/drawing/2014/main" id="{EC9F2DA1-029C-4808-98FF-8408B15C4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" y="1631157"/>
              <a:ext cx="1585913" cy="299680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1600" h="21600">
                  <a:moveTo>
                    <a:pt x="21600" y="1825"/>
                  </a:moveTo>
                  <a:cubicBezTo>
                    <a:pt x="21600" y="814"/>
                    <a:pt x="20064" y="0"/>
                    <a:pt x="18155" y="0"/>
                  </a:cubicBezTo>
                  <a:cubicBezTo>
                    <a:pt x="3445" y="0"/>
                    <a:pt x="3445" y="0"/>
                    <a:pt x="3445" y="0"/>
                  </a:cubicBezTo>
                  <a:cubicBezTo>
                    <a:pt x="1536" y="0"/>
                    <a:pt x="0" y="814"/>
                    <a:pt x="0" y="1825"/>
                  </a:cubicBezTo>
                  <a:cubicBezTo>
                    <a:pt x="0" y="19775"/>
                    <a:pt x="0" y="19775"/>
                    <a:pt x="0" y="19775"/>
                  </a:cubicBezTo>
                  <a:cubicBezTo>
                    <a:pt x="0" y="20786"/>
                    <a:pt x="1536" y="21600"/>
                    <a:pt x="3445" y="21600"/>
                  </a:cubicBezTo>
                  <a:cubicBezTo>
                    <a:pt x="18155" y="21600"/>
                    <a:pt x="18155" y="21600"/>
                    <a:pt x="18155" y="21600"/>
                  </a:cubicBezTo>
                  <a:cubicBezTo>
                    <a:pt x="20064" y="21600"/>
                    <a:pt x="21600" y="20786"/>
                    <a:pt x="21600" y="19775"/>
                  </a:cubicBezTo>
                  <a:lnTo>
                    <a:pt x="21600" y="1825"/>
                  </a:lnTo>
                  <a:close/>
                  <a:moveTo>
                    <a:pt x="8984" y="493"/>
                  </a:moveTo>
                  <a:cubicBezTo>
                    <a:pt x="12848" y="493"/>
                    <a:pt x="12848" y="493"/>
                    <a:pt x="12848" y="493"/>
                  </a:cubicBezTo>
                  <a:cubicBezTo>
                    <a:pt x="12988" y="493"/>
                    <a:pt x="13128" y="567"/>
                    <a:pt x="13128" y="641"/>
                  </a:cubicBezTo>
                  <a:cubicBezTo>
                    <a:pt x="13128" y="715"/>
                    <a:pt x="12988" y="789"/>
                    <a:pt x="12848" y="789"/>
                  </a:cubicBezTo>
                  <a:cubicBezTo>
                    <a:pt x="8984" y="789"/>
                    <a:pt x="8984" y="789"/>
                    <a:pt x="8984" y="789"/>
                  </a:cubicBezTo>
                  <a:cubicBezTo>
                    <a:pt x="8845" y="789"/>
                    <a:pt x="8752" y="715"/>
                    <a:pt x="8752" y="641"/>
                  </a:cubicBezTo>
                  <a:cubicBezTo>
                    <a:pt x="8752" y="567"/>
                    <a:pt x="8845" y="493"/>
                    <a:pt x="8984" y="493"/>
                  </a:cubicBezTo>
                  <a:close/>
                  <a:moveTo>
                    <a:pt x="12429" y="20910"/>
                  </a:moveTo>
                  <a:cubicBezTo>
                    <a:pt x="9357" y="20910"/>
                    <a:pt x="9357" y="20910"/>
                    <a:pt x="9357" y="20910"/>
                  </a:cubicBezTo>
                  <a:cubicBezTo>
                    <a:pt x="8891" y="20910"/>
                    <a:pt x="8565" y="20762"/>
                    <a:pt x="8565" y="20515"/>
                  </a:cubicBezTo>
                  <a:cubicBezTo>
                    <a:pt x="8565" y="20268"/>
                    <a:pt x="8891" y="20121"/>
                    <a:pt x="9357" y="20121"/>
                  </a:cubicBezTo>
                  <a:cubicBezTo>
                    <a:pt x="12429" y="20121"/>
                    <a:pt x="12429" y="20121"/>
                    <a:pt x="12429" y="20121"/>
                  </a:cubicBezTo>
                  <a:cubicBezTo>
                    <a:pt x="12895" y="20121"/>
                    <a:pt x="13267" y="20268"/>
                    <a:pt x="13267" y="20515"/>
                  </a:cubicBezTo>
                  <a:cubicBezTo>
                    <a:pt x="13267" y="20762"/>
                    <a:pt x="12895" y="20910"/>
                    <a:pt x="12429" y="20910"/>
                  </a:cubicBezTo>
                  <a:close/>
                  <a:moveTo>
                    <a:pt x="20483" y="19726"/>
                  </a:moveTo>
                  <a:cubicBezTo>
                    <a:pt x="1303" y="19726"/>
                    <a:pt x="1303" y="19726"/>
                    <a:pt x="1303" y="19726"/>
                  </a:cubicBezTo>
                  <a:cubicBezTo>
                    <a:pt x="1303" y="1874"/>
                    <a:pt x="1303" y="1874"/>
                    <a:pt x="1303" y="1874"/>
                  </a:cubicBezTo>
                  <a:cubicBezTo>
                    <a:pt x="20483" y="1874"/>
                    <a:pt x="20483" y="1874"/>
                    <a:pt x="20483" y="1874"/>
                  </a:cubicBezTo>
                  <a:lnTo>
                    <a:pt x="20483" y="19726"/>
                  </a:lnTo>
                  <a:close/>
                  <a:moveTo>
                    <a:pt x="20483" y="19726"/>
                  </a:moveTo>
                </a:path>
              </a:pathLst>
            </a:custGeom>
            <a:solidFill>
              <a:srgbClr val="3A34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" name="Rectangle 31">
              <a:extLst>
                <a:ext uri="{FF2B5EF4-FFF2-40B4-BE49-F238E27FC236}">
                  <a16:creationId xmlns:a16="http://schemas.microsoft.com/office/drawing/2014/main" id="{179FE3D7-4233-4BBE-B420-F67E5F26D5E4}"/>
                </a:ext>
              </a:extLst>
            </p:cNvPr>
            <p:cNvSpPr/>
            <p:nvPr/>
          </p:nvSpPr>
          <p:spPr bwMode="auto">
            <a:xfrm>
              <a:off x="1085849" y="1890022"/>
              <a:ext cx="1428751" cy="2483837"/>
            </a:xfrm>
            <a:prstGeom prst="rect">
              <a:avLst/>
            </a:prstGeom>
            <a:solidFill>
              <a:srgbClr val="DFE0E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34290" tIns="17145" rIns="34290" bIns="17145"/>
            <a:lstStyle>
              <a:lvl1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defTabSz="34290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11430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16002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20574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2514600" indent="1143000" defTabSz="3429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algn="ctr">
                <a:defRPr/>
              </a:pPr>
              <a:endParaRPr lang="ko-KR" altLang="ko-KR"/>
            </a:p>
          </p:txBody>
        </p:sp>
      </p:grpSp>
      <p:pic>
        <p:nvPicPr>
          <p:cNvPr id="7" name="그림 5">
            <a:extLst>
              <a:ext uri="{FF2B5EF4-FFF2-40B4-BE49-F238E27FC236}">
                <a16:creationId xmlns:a16="http://schemas.microsoft.com/office/drawing/2014/main" id="{279BE096-2C74-4EC8-8EF6-28DF3725C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574" y="1843014"/>
            <a:ext cx="1589958" cy="158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66DAB4-E278-4F2E-91A5-28B154234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44" y="1165331"/>
            <a:ext cx="2734481" cy="2940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BAC9D4-206C-49C6-8F8D-F2C43D7F901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207708" y="821602"/>
            <a:ext cx="0" cy="60363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矩形 7">
            <a:extLst>
              <a:ext uri="{FF2B5EF4-FFF2-40B4-BE49-F238E27FC236}">
                <a16:creationId xmlns:a16="http://schemas.microsoft.com/office/drawing/2014/main" id="{35AC2DB1-1047-459E-9821-56599394CA1D}"/>
              </a:ext>
            </a:extLst>
          </p:cNvPr>
          <p:cNvSpPr/>
          <p:nvPr/>
        </p:nvSpPr>
        <p:spPr>
          <a:xfrm>
            <a:off x="797100" y="4104645"/>
            <a:ext cx="479298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Android Application</a:t>
            </a:r>
            <a:endParaRPr lang="zh-CN" altLang="en-US" sz="4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48BE108B-356E-4DC7-9F14-98B0FEEF3F22}"/>
              </a:ext>
            </a:extLst>
          </p:cNvPr>
          <p:cNvSpPr/>
          <p:nvPr/>
        </p:nvSpPr>
        <p:spPr>
          <a:xfrm>
            <a:off x="7322421" y="4096701"/>
            <a:ext cx="479298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Language Processor</a:t>
            </a:r>
            <a:endParaRPr lang="zh-CN" altLang="en-US" sz="4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4C41C3E3-4727-45A7-AD8F-1F0E8A233E9C}"/>
              </a:ext>
            </a:extLst>
          </p:cNvPr>
          <p:cNvSpPr txBox="1"/>
          <p:nvPr/>
        </p:nvSpPr>
        <p:spPr>
          <a:xfrm>
            <a:off x="773484" y="4845249"/>
            <a:ext cx="336939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User-friendly interface</a:t>
            </a:r>
          </a:p>
        </p:txBody>
      </p:sp>
      <p:sp>
        <p:nvSpPr>
          <p:cNvPr id="16" name="文本框 6">
            <a:extLst>
              <a:ext uri="{FF2B5EF4-FFF2-40B4-BE49-F238E27FC236}">
                <a16:creationId xmlns:a16="http://schemas.microsoft.com/office/drawing/2014/main" id="{C4928D22-A987-40EB-A82D-1DC1F14F6D96}"/>
              </a:ext>
            </a:extLst>
          </p:cNvPr>
          <p:cNvSpPr txBox="1"/>
          <p:nvPr/>
        </p:nvSpPr>
        <p:spPr>
          <a:xfrm>
            <a:off x="773483" y="5220112"/>
            <a:ext cx="336939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Takes in user query</a:t>
            </a:r>
          </a:p>
        </p:txBody>
      </p:sp>
      <p:sp>
        <p:nvSpPr>
          <p:cNvPr id="17" name="文本框 6">
            <a:extLst>
              <a:ext uri="{FF2B5EF4-FFF2-40B4-BE49-F238E27FC236}">
                <a16:creationId xmlns:a16="http://schemas.microsoft.com/office/drawing/2014/main" id="{238B0515-CB76-46AF-A21E-F43D8276149F}"/>
              </a:ext>
            </a:extLst>
          </p:cNvPr>
          <p:cNvSpPr txBox="1"/>
          <p:nvPr/>
        </p:nvSpPr>
        <p:spPr>
          <a:xfrm>
            <a:off x="773483" y="5594975"/>
            <a:ext cx="431950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Displays top-matching results</a:t>
            </a:r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7C93E006-413F-403B-A5F0-4AA5CEB7056F}"/>
              </a:ext>
            </a:extLst>
          </p:cNvPr>
          <p:cNvSpPr txBox="1"/>
          <p:nvPr/>
        </p:nvSpPr>
        <p:spPr>
          <a:xfrm>
            <a:off x="7172480" y="4845249"/>
            <a:ext cx="336939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Processes Query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295094B7-D388-4F1F-921C-05B031E6F55F}"/>
              </a:ext>
            </a:extLst>
          </p:cNvPr>
          <p:cNvSpPr txBox="1"/>
          <p:nvPr/>
        </p:nvSpPr>
        <p:spPr>
          <a:xfrm>
            <a:off x="7172479" y="5220112"/>
            <a:ext cx="336939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Contains Database</a:t>
            </a:r>
          </a:p>
        </p:txBody>
      </p:sp>
      <p:sp>
        <p:nvSpPr>
          <p:cNvPr id="20" name="文本框 6">
            <a:extLst>
              <a:ext uri="{FF2B5EF4-FFF2-40B4-BE49-F238E27FC236}">
                <a16:creationId xmlns:a16="http://schemas.microsoft.com/office/drawing/2014/main" id="{89B32F46-9503-470E-B93C-FAFAF23F18B4}"/>
              </a:ext>
            </a:extLst>
          </p:cNvPr>
          <p:cNvSpPr txBox="1"/>
          <p:nvPr/>
        </p:nvSpPr>
        <p:spPr>
          <a:xfrm>
            <a:off x="7172479" y="5594975"/>
            <a:ext cx="431950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Utilizes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812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Solution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FB39-00BF-43EF-8796-17E70B7F1290}"/>
              </a:ext>
            </a:extLst>
          </p:cNvPr>
          <p:cNvSpPr txBox="1"/>
          <p:nvPr/>
        </p:nvSpPr>
        <p:spPr>
          <a:xfrm>
            <a:off x="5277362" y="3551232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sz="1325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Database System</a:t>
            </a: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309FA09A-E418-4210-B378-36D5532BC9C3}"/>
              </a:ext>
            </a:extLst>
          </p:cNvPr>
          <p:cNvSpPr txBox="1"/>
          <p:nvPr/>
        </p:nvSpPr>
        <p:spPr>
          <a:xfrm>
            <a:off x="7038610" y="3544218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sz="1325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Query Processing</a:t>
            </a: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231794"/>
      </p:ext>
    </p:extLst>
  </p:cSld>
  <p:clrMapOvr>
    <a:masterClrMapping/>
  </p:clrMapOvr>
  <p:transition spd="slow" advClick="0" advTm="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438"/>
      </a:accent1>
      <a:accent2>
        <a:srgbClr val="5E5E5E"/>
      </a:accent2>
      <a:accent3>
        <a:srgbClr val="8A756C"/>
      </a:accent3>
      <a:accent4>
        <a:srgbClr val="333438"/>
      </a:accent4>
      <a:accent5>
        <a:srgbClr val="5E5E5E"/>
      </a:accent5>
      <a:accent6>
        <a:srgbClr val="8A756C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462</Words>
  <Application>Microsoft Office PowerPoint</Application>
  <PresentationFormat>와이드스크린</PresentationFormat>
  <Paragraphs>138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Gill Sans</vt:lpstr>
      <vt:lpstr>微软雅黑</vt:lpstr>
      <vt:lpstr>宋体</vt:lpstr>
      <vt:lpstr>ヒラギノ角ゴ ProN W3</vt:lpstr>
      <vt:lpstr>맑은 고딕</vt:lpstr>
      <vt:lpstr>Algerian</vt:lpstr>
      <vt:lpstr>Arial</vt:lpstr>
      <vt:lpstr>Calibri</vt:lpstr>
      <vt:lpstr>Calibri Light</vt:lpstr>
      <vt:lpstr>Impact</vt:lpstr>
      <vt:lpstr>Office 主题</vt:lpstr>
      <vt:lpstr>PPT定制1801380800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Yang Insu</cp:lastModifiedBy>
  <cp:revision>34</cp:revision>
  <dcterms:created xsi:type="dcterms:W3CDTF">2018-02-08T14:35:00Z</dcterms:created>
  <dcterms:modified xsi:type="dcterms:W3CDTF">2019-05-18T05:38:51Z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